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rimo" panose="020B0604020202020204" charset="0"/>
      <p:regular r:id="rId16"/>
    </p:embeddedFont>
    <p:embeddedFont>
      <p:font typeface="Barlow Condensed Bold Bold Italics" panose="020B0604020202020204" charset="0"/>
      <p:regular r:id="rId17"/>
    </p:embeddedFont>
    <p:embeddedFont>
      <p:font typeface="Bebas Neue Bold" panose="020B0604020202020204" charset="0"/>
      <p:regular r:id="rId18"/>
    </p:embeddedFont>
    <p:embeddedFont>
      <p:font typeface="Calibri" panose="020F0502020204030204" pitchFamily="34" charset="0"/>
      <p:regular r:id="rId19"/>
      <p:bold r:id="rId20"/>
      <p:italic r:id="rId21"/>
      <p:boldItalic r:id="rId22"/>
    </p:embeddedFont>
    <p:embeddedFont>
      <p:font typeface="Kollektif Bold" panose="020B0604020202020204" charset="0"/>
      <p:regular r:id="rId23"/>
    </p:embeddedFont>
    <p:embeddedFont>
      <p:font typeface="Muli Bold" panose="020B0604020202020204" charset="0"/>
      <p:regular r:id="rId24"/>
    </p:embeddedFont>
    <p:embeddedFont>
      <p:font typeface="Muli Bold Bold" panose="020B0604020202020204" charset="0"/>
      <p:regular r:id="rId25"/>
    </p:embeddedFont>
    <p:embeddedFont>
      <p:font typeface="Open Sans" panose="020B0606030504020204" pitchFamily="34" charset="0"/>
      <p:regular r:id="rId26"/>
    </p:embeddedFont>
    <p:embeddedFont>
      <p:font typeface="Open Sans Extra Bold" panose="020B0604020202020204" charset="0"/>
      <p:regular r:id="rId27"/>
    </p:embeddedFont>
    <p:embeddedFont>
      <p:font typeface="Raleway" panose="020B0604020202020204" charset="0"/>
      <p:regular r:id="rId28"/>
    </p:embeddedFont>
    <p:embeddedFont>
      <p:font typeface="Raleway Bold" panose="020B0604020202020204" charset="0"/>
      <p:regular r:id="rId29"/>
    </p:embeddedFont>
    <p:embeddedFont>
      <p:font typeface="Roboto Mono Regular" panose="020B0604020202020204" charset="0"/>
      <p:regular r:id="rId30"/>
    </p:embeddedFont>
    <p:embeddedFont>
      <p:font typeface="Roboto Mono Regular Bold"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2" d="100"/>
          <a:sy n="42" d="100"/>
        </p:scale>
        <p:origin x="78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jpeg>
</file>

<file path=ppt/media/image11.png>
</file>

<file path=ppt/media/image12.jpeg>
</file>

<file path=ppt/media/image13.jpeg>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460227-49B0-42AD-8BC6-6ABAF3B5457E}" type="datetimeFigureOut">
              <a:rPr lang="en-IN" smtClean="0"/>
              <a:t>08-06-2021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A31E55-E199-43C4-B687-21370E264F1F}" type="slidenum">
              <a:rPr lang="en-IN" smtClean="0"/>
              <a:t>‹#›</a:t>
            </a:fld>
            <a:endParaRPr lang="en-IN"/>
          </a:p>
        </p:txBody>
      </p:sp>
    </p:spTree>
    <p:extLst>
      <p:ext uri="{BB962C8B-B14F-4D97-AF65-F5344CB8AC3E}">
        <p14:creationId xmlns:p14="http://schemas.microsoft.com/office/powerpoint/2010/main" val="3502895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3767C7B-133B-40E3-A01D-3226D9E6069B}" type="datetime1">
              <a:rPr lang="en-US" smtClean="0"/>
              <a:t>6/8/2021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E9172C1-2C9E-429A-9001-3B8203BEC1EB}" type="datetime1">
              <a:rPr lang="en-US" smtClean="0"/>
              <a:t>6/8/2021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7EF331-9C4C-4DD1-8338-5A516324BD1E}" type="datetime1">
              <a:rPr lang="en-US" smtClean="0"/>
              <a:t>6/8/2021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533959-849C-4270-9C7D-DD7A1D895565}" type="datetime1">
              <a:rPr lang="en-US" smtClean="0"/>
              <a:t>6/8/2021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C20ADB-A1B1-4D65-8CFA-AEF12D0B28A2}" type="datetime1">
              <a:rPr lang="en-US" smtClean="0"/>
              <a:t>6/8/2021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EF898A0-B812-4EC2-84B5-64C2CFD3DAB9}" type="datetime1">
              <a:rPr lang="en-US" smtClean="0"/>
              <a:t>6/8/2021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89CDEC3-D29D-4601-9534-2F8196C83878}" type="datetime1">
              <a:rPr lang="en-US" smtClean="0"/>
              <a:t>6/8/2021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A862238-0767-4353-BD95-7EE7C56FB294}" type="datetime1">
              <a:rPr lang="en-US" smtClean="0"/>
              <a:t>6/8/2021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6BAA10-9C6B-4BBB-83D7-266701A36C97}" type="datetime1">
              <a:rPr lang="en-US" smtClean="0"/>
              <a:t>6/8/2021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DBE267-2C2F-479E-B09C-C6B2E3C016FF}" type="datetime1">
              <a:rPr lang="en-US" smtClean="0"/>
              <a:t>6/8/2021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5EBB0EE-41F0-4405-BD62-F62B1902D623}" type="datetime1">
              <a:rPr lang="en-US" smtClean="0"/>
              <a:t>6/8/2021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54E524-69DF-4BEC-BB40-EBF4755D06FD}" type="datetime1">
              <a:rPr lang="en-US" smtClean="0"/>
              <a:t>6/8/2021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rcRect r="692" b="25519"/>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3208324" y="2900718"/>
            <a:ext cx="11871352" cy="4256965"/>
          </a:xfrm>
          <a:prstGeom prst="rect">
            <a:avLst/>
          </a:prstGeom>
        </p:spPr>
        <p:txBody>
          <a:bodyPr lIns="0" tIns="0" rIns="0" bIns="0" rtlCol="0" anchor="t">
            <a:spAutoFit/>
          </a:bodyPr>
          <a:lstStyle/>
          <a:p>
            <a:pPr algn="ctr">
              <a:lnSpc>
                <a:spcPts val="17079"/>
              </a:lnSpc>
            </a:pPr>
            <a:r>
              <a:rPr lang="en-US" sz="12199">
                <a:solidFill>
                  <a:srgbClr val="FFFFFF"/>
                </a:solidFill>
                <a:latin typeface="Muli Black Bold"/>
              </a:rPr>
              <a:t>PLASTIC</a:t>
            </a:r>
          </a:p>
          <a:p>
            <a:pPr algn="ctr">
              <a:lnSpc>
                <a:spcPts val="17080"/>
              </a:lnSpc>
              <a:spcBef>
                <a:spcPct val="0"/>
              </a:spcBef>
            </a:pPr>
            <a:r>
              <a:rPr lang="en-US" sz="12199">
                <a:solidFill>
                  <a:srgbClr val="FFFFFF"/>
                </a:solidFill>
                <a:latin typeface="Muli Black Bold"/>
              </a:rPr>
              <a:t>MEMORY</a:t>
            </a:r>
          </a:p>
        </p:txBody>
      </p:sp>
      <p:pic>
        <p:nvPicPr>
          <p:cNvPr id="3" name="Picture 3"/>
          <p:cNvPicPr>
            <a:picLocks noChangeAspect="1"/>
          </p:cNvPicPr>
          <p:nvPr/>
        </p:nvPicPr>
        <p:blipFill>
          <a:blip r:embed="rId3"/>
          <a:srcRect/>
          <a:stretch>
            <a:fillRect/>
          </a:stretch>
        </p:blipFill>
        <p:spPr>
          <a:xfrm>
            <a:off x="8311826" y="285972"/>
            <a:ext cx="1664348" cy="2488744"/>
          </a:xfrm>
          <a:prstGeom prst="rect">
            <a:avLst/>
          </a:prstGeom>
        </p:spPr>
      </p:pic>
      <p:sp>
        <p:nvSpPr>
          <p:cNvPr id="4" name="TextBox 4"/>
          <p:cNvSpPr txBox="1"/>
          <p:nvPr/>
        </p:nvSpPr>
        <p:spPr>
          <a:xfrm>
            <a:off x="3208324" y="8210633"/>
            <a:ext cx="11871352" cy="1047667"/>
          </a:xfrm>
          <a:prstGeom prst="rect">
            <a:avLst/>
          </a:prstGeom>
        </p:spPr>
        <p:txBody>
          <a:bodyPr lIns="0" tIns="0" rIns="0" bIns="0" rtlCol="0" anchor="t">
            <a:spAutoFit/>
          </a:bodyPr>
          <a:lstStyle/>
          <a:p>
            <a:pPr algn="ctr">
              <a:lnSpc>
                <a:spcPts val="4200"/>
              </a:lnSpc>
            </a:pPr>
            <a:r>
              <a:rPr lang="en-US" sz="3000" u="sng" spc="-30">
                <a:solidFill>
                  <a:srgbClr val="FFFFFF"/>
                </a:solidFill>
                <a:latin typeface="Roboto Mono Regular"/>
              </a:rPr>
              <a:t>SEMINAR</a:t>
            </a:r>
          </a:p>
          <a:p>
            <a:pPr algn="ctr">
              <a:lnSpc>
                <a:spcPts val="4199"/>
              </a:lnSpc>
              <a:spcBef>
                <a:spcPct val="0"/>
              </a:spcBef>
            </a:pPr>
            <a:r>
              <a:rPr lang="en-US" sz="2999" u="sng" spc="-29">
                <a:solidFill>
                  <a:srgbClr val="FFFFFF"/>
                </a:solidFill>
                <a:latin typeface="Roboto Mono Regular"/>
              </a:rPr>
              <a:t>SAURABH MARUTI DESHMUKH 10303320181124513005</a:t>
            </a:r>
          </a:p>
        </p:txBody>
      </p:sp>
      <p:sp>
        <p:nvSpPr>
          <p:cNvPr id="5" name="Date Placeholder 4">
            <a:extLst>
              <a:ext uri="{FF2B5EF4-FFF2-40B4-BE49-F238E27FC236}">
                <a16:creationId xmlns:a16="http://schemas.microsoft.com/office/drawing/2014/main" id="{E06833AC-06E6-4DE1-A937-45A942D7F6A1}"/>
              </a:ext>
            </a:extLst>
          </p:cNvPr>
          <p:cNvSpPr>
            <a:spLocks noGrp="1"/>
          </p:cNvSpPr>
          <p:nvPr>
            <p:ph type="dt" sz="half" idx="10"/>
          </p:nvPr>
        </p:nvSpPr>
        <p:spPr/>
        <p:txBody>
          <a:bodyPr/>
          <a:lstStyle/>
          <a:p>
            <a:fld id="{D73A3529-844C-4136-8089-954D2BF97EB3}" type="datetime1">
              <a:rPr lang="en-US" smtClean="0"/>
              <a:t>6/8/2021</a:t>
            </a:fld>
            <a:endParaRPr lang="en-US"/>
          </a:p>
        </p:txBody>
      </p:sp>
      <p:sp>
        <p:nvSpPr>
          <p:cNvPr id="6" name="Slide Number Placeholder 5">
            <a:extLst>
              <a:ext uri="{FF2B5EF4-FFF2-40B4-BE49-F238E27FC236}">
                <a16:creationId xmlns:a16="http://schemas.microsoft.com/office/drawing/2014/main" id="{3EBD2288-317D-40F7-B512-2B0436A9AB12}"/>
              </a:ext>
            </a:extLst>
          </p:cNvPr>
          <p:cNvSpPr>
            <a:spLocks noGrp="1"/>
          </p:cNvSpPr>
          <p:nvPr>
            <p:ph type="sldNum" sz="quarter" idx="12"/>
          </p:nvPr>
        </p:nvSpPr>
        <p:spPr/>
        <p:txBody>
          <a:bodyPr/>
          <a:lstStyle/>
          <a:p>
            <a:fld id="{B6F15528-21DE-4FAA-801E-634DDDAF4B2B}" type="slidenum">
              <a:rPr lang="en-US" smtClean="0"/>
              <a:pPr/>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D36E4"/>
        </a:solidFill>
        <a:effectLst/>
      </p:bgPr>
    </p:bg>
    <p:spTree>
      <p:nvGrpSpPr>
        <p:cNvPr id="1" name=""/>
        <p:cNvGrpSpPr/>
        <p:nvPr/>
      </p:nvGrpSpPr>
      <p:grpSpPr>
        <a:xfrm>
          <a:off x="0" y="0"/>
          <a:ext cx="0" cy="0"/>
          <a:chOff x="0" y="0"/>
          <a:chExt cx="0" cy="0"/>
        </a:xfrm>
      </p:grpSpPr>
      <p:sp>
        <p:nvSpPr>
          <p:cNvPr id="2" name="TextBox 2"/>
          <p:cNvSpPr txBox="1"/>
          <p:nvPr/>
        </p:nvSpPr>
        <p:spPr>
          <a:xfrm>
            <a:off x="1714899" y="1066641"/>
            <a:ext cx="14858202" cy="693357"/>
          </a:xfrm>
          <a:prstGeom prst="rect">
            <a:avLst/>
          </a:prstGeom>
        </p:spPr>
        <p:txBody>
          <a:bodyPr lIns="0" tIns="0" rIns="0" bIns="0" rtlCol="0" anchor="t">
            <a:spAutoFit/>
          </a:bodyPr>
          <a:lstStyle/>
          <a:p>
            <a:pPr algn="ctr">
              <a:lnSpc>
                <a:spcPts val="5328"/>
              </a:lnSpc>
            </a:pPr>
            <a:r>
              <a:rPr lang="en-US" sz="4800">
                <a:solidFill>
                  <a:srgbClr val="FBFBF5"/>
                </a:solidFill>
                <a:latin typeface="Raleway Bold"/>
              </a:rPr>
              <a:t>APPLICATIONS</a:t>
            </a:r>
          </a:p>
        </p:txBody>
      </p:sp>
      <p:grpSp>
        <p:nvGrpSpPr>
          <p:cNvPr id="3" name="Group 3"/>
          <p:cNvGrpSpPr/>
          <p:nvPr/>
        </p:nvGrpSpPr>
        <p:grpSpPr>
          <a:xfrm>
            <a:off x="1113395" y="6666622"/>
            <a:ext cx="4797465" cy="2973129"/>
            <a:chOff x="0" y="0"/>
            <a:chExt cx="6396620" cy="3964172"/>
          </a:xfrm>
        </p:grpSpPr>
        <p:sp>
          <p:nvSpPr>
            <p:cNvPr id="4" name="TextBox 4"/>
            <p:cNvSpPr txBox="1"/>
            <p:nvPr/>
          </p:nvSpPr>
          <p:spPr>
            <a:xfrm>
              <a:off x="57430" y="-66675"/>
              <a:ext cx="6339190" cy="1475528"/>
            </a:xfrm>
            <a:prstGeom prst="rect">
              <a:avLst/>
            </a:prstGeom>
          </p:spPr>
          <p:txBody>
            <a:bodyPr lIns="0" tIns="0" rIns="0" bIns="0" rtlCol="0" anchor="t">
              <a:spAutoFit/>
            </a:bodyPr>
            <a:lstStyle/>
            <a:p>
              <a:pPr algn="ctr">
                <a:lnSpc>
                  <a:spcPts val="4480"/>
                </a:lnSpc>
              </a:pPr>
              <a:r>
                <a:rPr lang="en-US" sz="3200">
                  <a:solidFill>
                    <a:srgbClr val="FFFFFF"/>
                  </a:solidFill>
                  <a:latin typeface="Raleway Bold"/>
                </a:rPr>
                <a:t>RADIO FREQUENCY IDENTIFICATION (RFID)</a:t>
              </a:r>
            </a:p>
          </p:txBody>
        </p:sp>
        <p:sp>
          <p:nvSpPr>
            <p:cNvPr id="5" name="TextBox 5"/>
            <p:cNvSpPr txBox="1"/>
            <p:nvPr/>
          </p:nvSpPr>
          <p:spPr>
            <a:xfrm>
              <a:off x="0" y="1424596"/>
              <a:ext cx="6339190" cy="544830"/>
            </a:xfrm>
            <a:prstGeom prst="rect">
              <a:avLst/>
            </a:prstGeom>
          </p:spPr>
          <p:txBody>
            <a:bodyPr lIns="0" tIns="0" rIns="0" bIns="0" rtlCol="0" anchor="t">
              <a:spAutoFit/>
            </a:bodyPr>
            <a:lstStyle/>
            <a:p>
              <a:pPr algn="ctr">
                <a:lnSpc>
                  <a:spcPts val="3359"/>
                </a:lnSpc>
              </a:pPr>
              <a:endParaRPr/>
            </a:p>
          </p:txBody>
        </p:sp>
        <p:sp>
          <p:nvSpPr>
            <p:cNvPr id="6" name="TextBox 6"/>
            <p:cNvSpPr txBox="1"/>
            <p:nvPr/>
          </p:nvSpPr>
          <p:spPr>
            <a:xfrm>
              <a:off x="0" y="1986782"/>
              <a:ext cx="6339190" cy="1977390"/>
            </a:xfrm>
            <a:prstGeom prst="rect">
              <a:avLst/>
            </a:prstGeom>
          </p:spPr>
          <p:txBody>
            <a:bodyPr lIns="0" tIns="0" rIns="0" bIns="0" rtlCol="0" anchor="t">
              <a:spAutoFit/>
            </a:bodyPr>
            <a:lstStyle/>
            <a:p>
              <a:pPr algn="ctr">
                <a:lnSpc>
                  <a:spcPts val="2940"/>
                </a:lnSpc>
              </a:pPr>
              <a:r>
                <a:rPr lang="en-US" sz="2100">
                  <a:solidFill>
                    <a:srgbClr val="1C1312"/>
                  </a:solidFill>
                  <a:latin typeface="Raleway"/>
                </a:rPr>
                <a:t>A specific point application for low-cost organic devices is the radio frequency</a:t>
              </a:r>
            </a:p>
            <a:p>
              <a:pPr algn="ctr">
                <a:lnSpc>
                  <a:spcPts val="2940"/>
                </a:lnSpc>
              </a:pPr>
              <a:r>
                <a:rPr lang="en-US" sz="1200">
                  <a:solidFill>
                    <a:srgbClr val="1C1312"/>
                  </a:solidFill>
                  <a:latin typeface="Arimo"/>
                </a:rPr>
                <a:t>identification tag (RFID)</a:t>
              </a:r>
            </a:p>
          </p:txBody>
        </p:sp>
      </p:grpSp>
      <p:grpSp>
        <p:nvGrpSpPr>
          <p:cNvPr id="7" name="Group 7"/>
          <p:cNvGrpSpPr/>
          <p:nvPr/>
        </p:nvGrpSpPr>
        <p:grpSpPr>
          <a:xfrm>
            <a:off x="6924478" y="7048074"/>
            <a:ext cx="4702949" cy="2591678"/>
            <a:chOff x="0" y="0"/>
            <a:chExt cx="6270599" cy="3455570"/>
          </a:xfrm>
        </p:grpSpPr>
        <p:sp>
          <p:nvSpPr>
            <p:cNvPr id="8" name="TextBox 8"/>
            <p:cNvSpPr txBox="1"/>
            <p:nvPr/>
          </p:nvSpPr>
          <p:spPr>
            <a:xfrm>
              <a:off x="0" y="722382"/>
              <a:ext cx="6270599" cy="582866"/>
            </a:xfrm>
            <a:prstGeom prst="rect">
              <a:avLst/>
            </a:prstGeom>
          </p:spPr>
          <p:txBody>
            <a:bodyPr lIns="0" tIns="0" rIns="0" bIns="0" rtlCol="0" anchor="t">
              <a:spAutoFit/>
            </a:bodyPr>
            <a:lstStyle/>
            <a:p>
              <a:pPr algn="ctr">
                <a:lnSpc>
                  <a:spcPts val="3622"/>
                </a:lnSpc>
              </a:pPr>
              <a:endParaRPr/>
            </a:p>
          </p:txBody>
        </p:sp>
        <p:sp>
          <p:nvSpPr>
            <p:cNvPr id="9" name="TextBox 9"/>
            <p:cNvSpPr txBox="1"/>
            <p:nvPr/>
          </p:nvSpPr>
          <p:spPr>
            <a:xfrm>
              <a:off x="0" y="-76200"/>
              <a:ext cx="6270599" cy="777154"/>
            </a:xfrm>
            <a:prstGeom prst="rect">
              <a:avLst/>
            </a:prstGeom>
          </p:spPr>
          <p:txBody>
            <a:bodyPr lIns="0" tIns="0" rIns="0" bIns="0" rtlCol="0" anchor="t">
              <a:spAutoFit/>
            </a:bodyPr>
            <a:lstStyle/>
            <a:p>
              <a:pPr algn="ctr">
                <a:lnSpc>
                  <a:spcPts val="4829"/>
                </a:lnSpc>
              </a:pPr>
              <a:r>
                <a:rPr lang="en-US" sz="3449">
                  <a:solidFill>
                    <a:srgbClr val="FFFFFF"/>
                  </a:solidFill>
                  <a:latin typeface="Raleway Bold"/>
                </a:rPr>
                <a:t>ELECTRONIC MAP</a:t>
              </a:r>
            </a:p>
          </p:txBody>
        </p:sp>
        <p:sp>
          <p:nvSpPr>
            <p:cNvPr id="10" name="TextBox 10"/>
            <p:cNvSpPr txBox="1"/>
            <p:nvPr/>
          </p:nvSpPr>
          <p:spPr>
            <a:xfrm>
              <a:off x="0" y="1337940"/>
              <a:ext cx="6270599" cy="2117630"/>
            </a:xfrm>
            <a:prstGeom prst="rect">
              <a:avLst/>
            </a:prstGeom>
          </p:spPr>
          <p:txBody>
            <a:bodyPr lIns="0" tIns="0" rIns="0" bIns="0" rtlCol="0" anchor="t">
              <a:spAutoFit/>
            </a:bodyPr>
            <a:lstStyle/>
            <a:p>
              <a:pPr algn="ctr">
                <a:lnSpc>
                  <a:spcPts val="3169"/>
                </a:lnSpc>
              </a:pPr>
              <a:r>
                <a:rPr lang="en-US" sz="2263">
                  <a:solidFill>
                    <a:srgbClr val="000000"/>
                  </a:solidFill>
                  <a:latin typeface="Raleway"/>
                </a:rPr>
                <a:t>By combining with electro chromic displays, these memories could be used to make electronic maps on paper or plastic substrates.</a:t>
              </a:r>
            </a:p>
          </p:txBody>
        </p:sp>
      </p:grpSp>
      <p:grpSp>
        <p:nvGrpSpPr>
          <p:cNvPr id="11" name="Group 11"/>
          <p:cNvGrpSpPr/>
          <p:nvPr/>
        </p:nvGrpSpPr>
        <p:grpSpPr>
          <a:xfrm>
            <a:off x="12292445" y="7048074"/>
            <a:ext cx="4966855" cy="2607972"/>
            <a:chOff x="0" y="0"/>
            <a:chExt cx="6622473" cy="3477296"/>
          </a:xfrm>
        </p:grpSpPr>
        <p:sp>
          <p:nvSpPr>
            <p:cNvPr id="12" name="TextBox 12"/>
            <p:cNvSpPr txBox="1"/>
            <p:nvPr/>
          </p:nvSpPr>
          <p:spPr>
            <a:xfrm>
              <a:off x="0" y="-76200"/>
              <a:ext cx="6622473" cy="781561"/>
            </a:xfrm>
            <a:prstGeom prst="rect">
              <a:avLst/>
            </a:prstGeom>
          </p:spPr>
          <p:txBody>
            <a:bodyPr lIns="0" tIns="0" rIns="0" bIns="0" rtlCol="0" anchor="t">
              <a:spAutoFit/>
            </a:bodyPr>
            <a:lstStyle/>
            <a:p>
              <a:pPr algn="ctr">
                <a:lnSpc>
                  <a:spcPts val="4859"/>
                </a:lnSpc>
              </a:pPr>
              <a:r>
                <a:rPr lang="en-US" sz="3471">
                  <a:solidFill>
                    <a:srgbClr val="FFFFFF"/>
                  </a:solidFill>
                  <a:latin typeface="Raleway Bold"/>
                </a:rPr>
                <a:t>MEDICAL APPLICATION</a:t>
              </a:r>
            </a:p>
          </p:txBody>
        </p:sp>
        <p:sp>
          <p:nvSpPr>
            <p:cNvPr id="13" name="TextBox 13"/>
            <p:cNvSpPr txBox="1"/>
            <p:nvPr/>
          </p:nvSpPr>
          <p:spPr>
            <a:xfrm>
              <a:off x="0" y="727283"/>
              <a:ext cx="6622473" cy="586171"/>
            </a:xfrm>
            <a:prstGeom prst="rect">
              <a:avLst/>
            </a:prstGeom>
          </p:spPr>
          <p:txBody>
            <a:bodyPr lIns="0" tIns="0" rIns="0" bIns="0" rtlCol="0" anchor="t">
              <a:spAutoFit/>
            </a:bodyPr>
            <a:lstStyle/>
            <a:p>
              <a:pPr algn="ctr">
                <a:lnSpc>
                  <a:spcPts val="3644"/>
                </a:lnSpc>
              </a:pPr>
              <a:endParaRPr/>
            </a:p>
          </p:txBody>
        </p:sp>
        <p:sp>
          <p:nvSpPr>
            <p:cNvPr id="14" name="TextBox 14"/>
            <p:cNvSpPr txBox="1"/>
            <p:nvPr/>
          </p:nvSpPr>
          <p:spPr>
            <a:xfrm>
              <a:off x="0" y="1346651"/>
              <a:ext cx="6622473" cy="2130645"/>
            </a:xfrm>
            <a:prstGeom prst="rect">
              <a:avLst/>
            </a:prstGeom>
          </p:spPr>
          <p:txBody>
            <a:bodyPr lIns="0" tIns="0" rIns="0" bIns="0" rtlCol="0" anchor="t">
              <a:spAutoFit/>
            </a:bodyPr>
            <a:lstStyle/>
            <a:p>
              <a:pPr algn="ctr">
                <a:lnSpc>
                  <a:spcPts val="3189"/>
                </a:lnSpc>
              </a:pPr>
              <a:r>
                <a:rPr lang="en-US" sz="2278">
                  <a:solidFill>
                    <a:srgbClr val="000000"/>
                  </a:solidFill>
                  <a:latin typeface="Raleway"/>
                </a:rPr>
                <a:t>It can be used in tiny sensors which can work 24 hrs to track BP, heart rate, sugar</a:t>
              </a:r>
            </a:p>
            <a:p>
              <a:pPr algn="ctr">
                <a:lnSpc>
                  <a:spcPts val="3189"/>
                </a:lnSpc>
              </a:pPr>
              <a:r>
                <a:rPr lang="en-US" sz="2278">
                  <a:solidFill>
                    <a:srgbClr val="000000"/>
                  </a:solidFill>
                  <a:latin typeface="Raleway"/>
                </a:rPr>
                <a:t>level.</a:t>
              </a:r>
            </a:p>
          </p:txBody>
        </p:sp>
      </p:grpSp>
      <p:sp>
        <p:nvSpPr>
          <p:cNvPr id="15" name="AutoShape 15"/>
          <p:cNvSpPr/>
          <p:nvPr/>
        </p:nvSpPr>
        <p:spPr>
          <a:xfrm>
            <a:off x="1028700" y="2891468"/>
            <a:ext cx="4966855" cy="3325091"/>
          </a:xfrm>
          <a:prstGeom prst="rect">
            <a:avLst/>
          </a:prstGeom>
          <a:solidFill>
            <a:srgbClr val="CD0046"/>
          </a:solidFill>
        </p:spPr>
      </p:sp>
      <p:sp>
        <p:nvSpPr>
          <p:cNvPr id="16" name="AutoShape 16"/>
          <p:cNvSpPr/>
          <p:nvPr/>
        </p:nvSpPr>
        <p:spPr>
          <a:xfrm>
            <a:off x="6660573" y="2891468"/>
            <a:ext cx="4966855" cy="3325091"/>
          </a:xfrm>
          <a:prstGeom prst="rect">
            <a:avLst/>
          </a:prstGeom>
          <a:solidFill>
            <a:srgbClr val="CD0046"/>
          </a:solidFill>
        </p:spPr>
      </p:sp>
      <p:sp>
        <p:nvSpPr>
          <p:cNvPr id="17" name="AutoShape 17"/>
          <p:cNvSpPr/>
          <p:nvPr/>
        </p:nvSpPr>
        <p:spPr>
          <a:xfrm>
            <a:off x="12292445" y="2891468"/>
            <a:ext cx="4966855" cy="3325091"/>
          </a:xfrm>
          <a:prstGeom prst="rect">
            <a:avLst/>
          </a:prstGeom>
          <a:solidFill>
            <a:srgbClr val="CD0046"/>
          </a:solidFill>
        </p:spPr>
      </p:sp>
      <p:pic>
        <p:nvPicPr>
          <p:cNvPr id="18" name="Picture 18"/>
          <p:cNvPicPr>
            <a:picLocks noChangeAspect="1"/>
          </p:cNvPicPr>
          <p:nvPr/>
        </p:nvPicPr>
        <p:blipFill>
          <a:blip r:embed="rId2"/>
          <a:srcRect t="805" b="6603"/>
          <a:stretch>
            <a:fillRect/>
          </a:stretch>
        </p:blipFill>
        <p:spPr>
          <a:xfrm>
            <a:off x="1195925" y="3064162"/>
            <a:ext cx="4632405" cy="2854288"/>
          </a:xfrm>
          <a:prstGeom prst="rect">
            <a:avLst/>
          </a:prstGeom>
        </p:spPr>
      </p:pic>
      <p:pic>
        <p:nvPicPr>
          <p:cNvPr id="19" name="Picture 19"/>
          <p:cNvPicPr>
            <a:picLocks noChangeAspect="1"/>
          </p:cNvPicPr>
          <p:nvPr/>
        </p:nvPicPr>
        <p:blipFill>
          <a:blip r:embed="rId3"/>
          <a:srcRect t="5562" b="5562"/>
          <a:stretch>
            <a:fillRect/>
          </a:stretch>
        </p:blipFill>
        <p:spPr>
          <a:xfrm>
            <a:off x="6827797" y="3064162"/>
            <a:ext cx="4632405" cy="2979702"/>
          </a:xfrm>
          <a:prstGeom prst="rect">
            <a:avLst/>
          </a:prstGeom>
        </p:spPr>
      </p:pic>
      <p:pic>
        <p:nvPicPr>
          <p:cNvPr id="20" name="Picture 20"/>
          <p:cNvPicPr>
            <a:picLocks noChangeAspect="1"/>
          </p:cNvPicPr>
          <p:nvPr/>
        </p:nvPicPr>
        <p:blipFill>
          <a:blip r:embed="rId4"/>
          <a:srcRect t="17838" b="17838"/>
          <a:stretch>
            <a:fillRect/>
          </a:stretch>
        </p:blipFill>
        <p:spPr>
          <a:xfrm>
            <a:off x="12459670" y="3064162"/>
            <a:ext cx="4632405" cy="2979702"/>
          </a:xfrm>
          <a:prstGeom prst="rect">
            <a:avLst/>
          </a:prstGeom>
        </p:spPr>
      </p:pic>
      <p:sp>
        <p:nvSpPr>
          <p:cNvPr id="21" name="Date Placeholder 20">
            <a:extLst>
              <a:ext uri="{FF2B5EF4-FFF2-40B4-BE49-F238E27FC236}">
                <a16:creationId xmlns:a16="http://schemas.microsoft.com/office/drawing/2014/main" id="{14FA76DA-E8D9-42C9-8CB8-49571E481C20}"/>
              </a:ext>
            </a:extLst>
          </p:cNvPr>
          <p:cNvSpPr>
            <a:spLocks noGrp="1"/>
          </p:cNvSpPr>
          <p:nvPr>
            <p:ph type="dt" sz="half" idx="10"/>
          </p:nvPr>
        </p:nvSpPr>
        <p:spPr/>
        <p:txBody>
          <a:bodyPr/>
          <a:lstStyle/>
          <a:p>
            <a:fld id="{2E21C611-FF24-46C5-B536-6A92BA61CA1B}" type="datetime1">
              <a:rPr lang="en-US" smtClean="0"/>
              <a:t>6/8/2021</a:t>
            </a:fld>
            <a:endParaRPr lang="en-US"/>
          </a:p>
        </p:txBody>
      </p:sp>
      <p:sp>
        <p:nvSpPr>
          <p:cNvPr id="22" name="Slide Number Placeholder 21">
            <a:extLst>
              <a:ext uri="{FF2B5EF4-FFF2-40B4-BE49-F238E27FC236}">
                <a16:creationId xmlns:a16="http://schemas.microsoft.com/office/drawing/2014/main" id="{23567C1B-A48B-4F70-AA27-05806D684317}"/>
              </a:ext>
            </a:extLst>
          </p:cNvPr>
          <p:cNvSpPr>
            <a:spLocks noGrp="1"/>
          </p:cNvSpPr>
          <p:nvPr>
            <p:ph type="sldNum" sz="quarter" idx="12"/>
          </p:nvPr>
        </p:nvSpPr>
        <p:spPr/>
        <p:txBody>
          <a:bodyPr/>
          <a:lstStyle/>
          <a:p>
            <a:fld id="{B6F15528-21DE-4FAA-801E-634DDDAF4B2B}" type="slidenum">
              <a:rPr lang="en-US" smtClean="0"/>
              <a:pPr/>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913041" y="594053"/>
            <a:ext cx="6461919" cy="1533525"/>
          </a:xfrm>
          <a:prstGeom prst="rect">
            <a:avLst/>
          </a:prstGeom>
        </p:spPr>
        <p:txBody>
          <a:bodyPr lIns="0" tIns="0" rIns="0" bIns="0" rtlCol="0" anchor="t">
            <a:spAutoFit/>
          </a:bodyPr>
          <a:lstStyle/>
          <a:p>
            <a:pPr algn="ctr">
              <a:lnSpc>
                <a:spcPts val="12599"/>
              </a:lnSpc>
            </a:pPr>
            <a:r>
              <a:rPr lang="en-US" sz="9000">
                <a:solidFill>
                  <a:srgbClr val="7D36E4"/>
                </a:solidFill>
                <a:latin typeface="Open Sans Extra Bold"/>
              </a:rPr>
              <a:t>Conclusion</a:t>
            </a:r>
          </a:p>
        </p:txBody>
      </p:sp>
      <p:sp>
        <p:nvSpPr>
          <p:cNvPr id="3" name="TextBox 3"/>
          <p:cNvSpPr txBox="1"/>
          <p:nvPr/>
        </p:nvSpPr>
        <p:spPr>
          <a:xfrm>
            <a:off x="139014" y="4240278"/>
            <a:ext cx="18148986" cy="3965243"/>
          </a:xfrm>
          <a:prstGeom prst="rect">
            <a:avLst/>
          </a:prstGeom>
        </p:spPr>
        <p:txBody>
          <a:bodyPr lIns="0" tIns="0" rIns="0" bIns="0" rtlCol="0" anchor="t">
            <a:spAutoFit/>
          </a:bodyPr>
          <a:lstStyle/>
          <a:p>
            <a:pPr marL="558381" lvl="1" indent="-279190">
              <a:lnSpc>
                <a:spcPts val="3931"/>
              </a:lnSpc>
              <a:buFont typeface="Arial"/>
              <a:buChar char="•"/>
            </a:pPr>
            <a:r>
              <a:rPr lang="en-US" sz="2586" spc="-25">
                <a:solidFill>
                  <a:srgbClr val="000000"/>
                </a:solidFill>
                <a:latin typeface="Roboto Mono Regular"/>
              </a:rPr>
              <a:t>Plastic memory is much lower and faster than the existing silicon a circuit was invented by Researchers at Princeton Organization working with Hewlett-Packard.</a:t>
            </a:r>
          </a:p>
          <a:p>
            <a:pPr marL="558381" lvl="1" indent="-279190">
              <a:lnSpc>
                <a:spcPts val="3931"/>
              </a:lnSpc>
              <a:buFont typeface="Arial"/>
              <a:buChar char="•"/>
            </a:pPr>
            <a:r>
              <a:rPr lang="en-US" sz="2586" spc="-25">
                <a:solidFill>
                  <a:srgbClr val="000000"/>
                </a:solidFill>
                <a:latin typeface="Roboto Mono Regular"/>
              </a:rPr>
              <a:t>Plastic memory is a combination of materials that could lower the cost and power the density of electronic memory.</a:t>
            </a:r>
          </a:p>
          <a:p>
            <a:pPr marL="558381" lvl="1" indent="-279190">
              <a:lnSpc>
                <a:spcPts val="3931"/>
              </a:lnSpc>
              <a:buFont typeface="Arial"/>
              <a:buChar char="•"/>
            </a:pPr>
            <a:r>
              <a:rPr lang="en-US" sz="2586" spc="-25">
                <a:solidFill>
                  <a:srgbClr val="000000"/>
                </a:solidFill>
                <a:latin typeface="Roboto Mono Regular"/>
              </a:rPr>
              <a:t>It is an all-organic memory system with manifold advantages: in speed, production, energy consumption, storage ability and cost. </a:t>
            </a:r>
          </a:p>
          <a:p>
            <a:pPr marL="558381" lvl="1" indent="-279190">
              <a:lnSpc>
                <a:spcPts val="3931"/>
              </a:lnSpc>
              <a:buFont typeface="Arial"/>
              <a:buChar char="•"/>
            </a:pPr>
            <a:r>
              <a:rPr lang="en-US" sz="2586" spc="-25">
                <a:solidFill>
                  <a:srgbClr val="000000"/>
                </a:solidFill>
                <a:latin typeface="Roboto Mono Regular"/>
              </a:rPr>
              <a:t>The memory cannot be rewritten, but can be read very fast and with low power consumption. So this would be perfect only for permanent storage.</a:t>
            </a:r>
          </a:p>
        </p:txBody>
      </p:sp>
      <p:sp>
        <p:nvSpPr>
          <p:cNvPr id="4" name="Date Placeholder 3">
            <a:extLst>
              <a:ext uri="{FF2B5EF4-FFF2-40B4-BE49-F238E27FC236}">
                <a16:creationId xmlns:a16="http://schemas.microsoft.com/office/drawing/2014/main" id="{C3FB0E58-D224-43A7-923C-B93D05A975BE}"/>
              </a:ext>
            </a:extLst>
          </p:cNvPr>
          <p:cNvSpPr>
            <a:spLocks noGrp="1"/>
          </p:cNvSpPr>
          <p:nvPr>
            <p:ph type="dt" sz="half" idx="10"/>
          </p:nvPr>
        </p:nvSpPr>
        <p:spPr/>
        <p:txBody>
          <a:bodyPr/>
          <a:lstStyle/>
          <a:p>
            <a:fld id="{B43A147C-3F0E-494C-952D-678DD2EFD6F7}" type="datetime1">
              <a:rPr lang="en-US" smtClean="0"/>
              <a:t>6/8/2021</a:t>
            </a:fld>
            <a:endParaRPr lang="en-US"/>
          </a:p>
        </p:txBody>
      </p:sp>
      <p:sp>
        <p:nvSpPr>
          <p:cNvPr id="5" name="Slide Number Placeholder 4">
            <a:extLst>
              <a:ext uri="{FF2B5EF4-FFF2-40B4-BE49-F238E27FC236}">
                <a16:creationId xmlns:a16="http://schemas.microsoft.com/office/drawing/2014/main" id="{485C9F95-103A-482B-B37C-33D0127E58CD}"/>
              </a:ext>
            </a:extLst>
          </p:cNvPr>
          <p:cNvSpPr>
            <a:spLocks noGrp="1"/>
          </p:cNvSpPr>
          <p:nvPr>
            <p:ph type="sldNum" sz="quarter" idx="12"/>
          </p:nvPr>
        </p:nvSpPr>
        <p:spPr/>
        <p:txBody>
          <a:bodyPr/>
          <a:lstStyle/>
          <a:p>
            <a:fld id="{B6F15528-21DE-4FAA-801E-634DDDAF4B2B}" type="slidenum">
              <a:rPr lang="en-US" smtClean="0"/>
              <a:pPr/>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rcRect t="12500" b="12500"/>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5121264" y="363655"/>
            <a:ext cx="7608570" cy="1533525"/>
          </a:xfrm>
          <a:prstGeom prst="rect">
            <a:avLst/>
          </a:prstGeom>
        </p:spPr>
        <p:txBody>
          <a:bodyPr lIns="0" tIns="0" rIns="0" bIns="0" rtlCol="0" anchor="t">
            <a:spAutoFit/>
          </a:bodyPr>
          <a:lstStyle/>
          <a:p>
            <a:pPr algn="ctr">
              <a:lnSpc>
                <a:spcPts val="12599"/>
              </a:lnSpc>
            </a:pPr>
            <a:r>
              <a:rPr lang="en-US" sz="9000">
                <a:solidFill>
                  <a:srgbClr val="FFFFFF"/>
                </a:solidFill>
                <a:latin typeface="Open Sans Extra Bold"/>
              </a:rPr>
              <a:t>Future scope</a:t>
            </a:r>
          </a:p>
        </p:txBody>
      </p:sp>
      <p:sp>
        <p:nvSpPr>
          <p:cNvPr id="3" name="TextBox 3"/>
          <p:cNvSpPr txBox="1"/>
          <p:nvPr/>
        </p:nvSpPr>
        <p:spPr>
          <a:xfrm>
            <a:off x="514350" y="3298418"/>
            <a:ext cx="17259300" cy="4895737"/>
          </a:xfrm>
          <a:prstGeom prst="rect">
            <a:avLst/>
          </a:prstGeom>
        </p:spPr>
        <p:txBody>
          <a:bodyPr lIns="0" tIns="0" rIns="0" bIns="0" rtlCol="0" anchor="t">
            <a:spAutoFit/>
          </a:bodyPr>
          <a:lstStyle/>
          <a:p>
            <a:pPr marL="558381" lvl="1" indent="-279190" algn="just">
              <a:lnSpc>
                <a:spcPts val="3879"/>
              </a:lnSpc>
              <a:buFont typeface="Arial"/>
              <a:buChar char="•"/>
            </a:pPr>
            <a:r>
              <a:rPr lang="en-US" sz="2586" spc="-25">
                <a:solidFill>
                  <a:srgbClr val="FFFFFF"/>
                </a:solidFill>
                <a:latin typeface="Roboto Mono Regular"/>
              </a:rPr>
              <a:t>With the amount of incresing data in the world, a cost efficient way of storing physical data on servers is very important. Also the e-waste harm due to use of silicon proves the polymer a better alternative in this regard. Use of a production method to produce a bio-degradable polymer can solve a majority of problems currently faced by humanity.</a:t>
            </a:r>
          </a:p>
          <a:p>
            <a:pPr marL="558381" lvl="1" indent="-279190" algn="just">
              <a:lnSpc>
                <a:spcPts val="3879"/>
              </a:lnSpc>
              <a:buFont typeface="Arial"/>
              <a:buChar char="•"/>
            </a:pPr>
            <a:r>
              <a:rPr lang="en-US" sz="2586" spc="-25">
                <a:solidFill>
                  <a:srgbClr val="FFFFFF"/>
                </a:solidFill>
                <a:latin typeface="Roboto Mono Regular"/>
              </a:rPr>
              <a:t>As plastic memory technology advances, it could pave the way to computers made entirely of plastic electronic components, from the display to the logic chip. That may be decades off, but as researchers push the bounds of polymers, the vision seems less far-fetched.</a:t>
            </a:r>
          </a:p>
          <a:p>
            <a:pPr>
              <a:lnSpc>
                <a:spcPts val="3879"/>
              </a:lnSpc>
              <a:spcBef>
                <a:spcPct val="0"/>
              </a:spcBef>
            </a:pPr>
            <a:endParaRPr lang="en-US" sz="2586" spc="-25">
              <a:solidFill>
                <a:srgbClr val="FFFFFF"/>
              </a:solidFill>
              <a:latin typeface="Roboto Mono Regular"/>
            </a:endParaRPr>
          </a:p>
        </p:txBody>
      </p:sp>
      <p:sp>
        <p:nvSpPr>
          <p:cNvPr id="4" name="Date Placeholder 3">
            <a:extLst>
              <a:ext uri="{FF2B5EF4-FFF2-40B4-BE49-F238E27FC236}">
                <a16:creationId xmlns:a16="http://schemas.microsoft.com/office/drawing/2014/main" id="{EF31FE84-481D-494F-ACB2-9C7B860A10DD}"/>
              </a:ext>
            </a:extLst>
          </p:cNvPr>
          <p:cNvSpPr>
            <a:spLocks noGrp="1"/>
          </p:cNvSpPr>
          <p:nvPr>
            <p:ph type="dt" sz="half" idx="10"/>
          </p:nvPr>
        </p:nvSpPr>
        <p:spPr/>
        <p:txBody>
          <a:bodyPr/>
          <a:lstStyle/>
          <a:p>
            <a:fld id="{B97C02F2-CC45-4FCD-9E74-58A34B24FC24}" type="datetime1">
              <a:rPr lang="en-US" smtClean="0"/>
              <a:t>6/8/2021</a:t>
            </a:fld>
            <a:endParaRPr lang="en-US"/>
          </a:p>
        </p:txBody>
      </p:sp>
      <p:sp>
        <p:nvSpPr>
          <p:cNvPr id="5" name="Slide Number Placeholder 4">
            <a:extLst>
              <a:ext uri="{FF2B5EF4-FFF2-40B4-BE49-F238E27FC236}">
                <a16:creationId xmlns:a16="http://schemas.microsoft.com/office/drawing/2014/main" id="{97E8E7B5-6388-444B-8D32-AA228FB8A7F6}"/>
              </a:ext>
            </a:extLst>
          </p:cNvPr>
          <p:cNvSpPr>
            <a:spLocks noGrp="1"/>
          </p:cNvSpPr>
          <p:nvPr>
            <p:ph type="sldNum" sz="quarter" idx="12"/>
          </p:nvPr>
        </p:nvSpPr>
        <p:spPr/>
        <p:txBody>
          <a:bodyPr/>
          <a:lstStyle/>
          <a:p>
            <a:fld id="{B6F15528-21DE-4FAA-801E-634DDDAF4B2B}" type="slidenum">
              <a:rPr lang="en-US" smtClean="0"/>
              <a:pPr/>
              <a:t>12</a:t>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rcRect t="7786" b="7786"/>
          <a:stretch>
            <a:fillRect/>
          </a:stretch>
        </a:blipFill>
        <a:effectLst/>
      </p:bgPr>
    </p:bg>
    <p:spTree>
      <p:nvGrpSpPr>
        <p:cNvPr id="1" name=""/>
        <p:cNvGrpSpPr/>
        <p:nvPr/>
      </p:nvGrpSpPr>
      <p:grpSpPr>
        <a:xfrm>
          <a:off x="0" y="0"/>
          <a:ext cx="0" cy="0"/>
          <a:chOff x="0" y="0"/>
          <a:chExt cx="0" cy="0"/>
        </a:xfrm>
      </p:grpSpPr>
      <p:grpSp>
        <p:nvGrpSpPr>
          <p:cNvPr id="2" name="Group 2"/>
          <p:cNvGrpSpPr/>
          <p:nvPr/>
        </p:nvGrpSpPr>
        <p:grpSpPr>
          <a:xfrm>
            <a:off x="3064580" y="536198"/>
            <a:ext cx="12158839" cy="8229600"/>
            <a:chOff x="0" y="0"/>
            <a:chExt cx="16211786" cy="10972800"/>
          </a:xfrm>
        </p:grpSpPr>
        <p:sp>
          <p:nvSpPr>
            <p:cNvPr id="3" name="TextBox 3"/>
            <p:cNvSpPr txBox="1"/>
            <p:nvPr/>
          </p:nvSpPr>
          <p:spPr>
            <a:xfrm rot="-592460">
              <a:off x="361355" y="1748238"/>
              <a:ext cx="15309696" cy="4626161"/>
            </a:xfrm>
            <a:prstGeom prst="rect">
              <a:avLst/>
            </a:prstGeom>
          </p:spPr>
          <p:txBody>
            <a:bodyPr lIns="0" tIns="0" rIns="0" bIns="0" rtlCol="0" anchor="t">
              <a:spAutoFit/>
            </a:bodyPr>
            <a:lstStyle/>
            <a:p>
              <a:pPr algn="ctr">
                <a:lnSpc>
                  <a:spcPts val="25214"/>
                </a:lnSpc>
                <a:spcBef>
                  <a:spcPct val="0"/>
                </a:spcBef>
              </a:pPr>
              <a:r>
                <a:rPr lang="en-US" sz="25214">
                  <a:solidFill>
                    <a:srgbClr val="F6F3E4"/>
                  </a:solidFill>
                  <a:latin typeface="Bukhari Script Bold"/>
                </a:rPr>
                <a:t>Thank</a:t>
              </a:r>
            </a:p>
          </p:txBody>
        </p:sp>
        <p:sp>
          <p:nvSpPr>
            <p:cNvPr id="4" name="TextBox 4"/>
            <p:cNvSpPr txBox="1"/>
            <p:nvPr/>
          </p:nvSpPr>
          <p:spPr>
            <a:xfrm rot="-515361">
              <a:off x="2013662" y="5775042"/>
              <a:ext cx="13962181" cy="4178872"/>
            </a:xfrm>
            <a:prstGeom prst="rect">
              <a:avLst/>
            </a:prstGeom>
          </p:spPr>
          <p:txBody>
            <a:bodyPr lIns="0" tIns="0" rIns="0" bIns="0" rtlCol="0" anchor="t">
              <a:spAutoFit/>
            </a:bodyPr>
            <a:lstStyle/>
            <a:p>
              <a:pPr algn="ctr">
                <a:lnSpc>
                  <a:spcPts val="22693"/>
                </a:lnSpc>
                <a:spcBef>
                  <a:spcPct val="0"/>
                </a:spcBef>
              </a:pPr>
              <a:r>
                <a:rPr lang="en-US" sz="22693">
                  <a:solidFill>
                    <a:srgbClr val="F6F3E4"/>
                  </a:solidFill>
                  <a:latin typeface="Bukhari Script Bold"/>
                </a:rPr>
                <a:t>you!</a:t>
              </a:r>
            </a:p>
          </p:txBody>
        </p:sp>
      </p:grpSp>
      <p:sp>
        <p:nvSpPr>
          <p:cNvPr id="5" name="Date Placeholder 4">
            <a:extLst>
              <a:ext uri="{FF2B5EF4-FFF2-40B4-BE49-F238E27FC236}">
                <a16:creationId xmlns:a16="http://schemas.microsoft.com/office/drawing/2014/main" id="{F8C208AE-93A4-459D-84B6-93A082BD01E3}"/>
              </a:ext>
            </a:extLst>
          </p:cNvPr>
          <p:cNvSpPr>
            <a:spLocks noGrp="1"/>
          </p:cNvSpPr>
          <p:nvPr>
            <p:ph type="dt" sz="half" idx="10"/>
          </p:nvPr>
        </p:nvSpPr>
        <p:spPr/>
        <p:txBody>
          <a:bodyPr/>
          <a:lstStyle/>
          <a:p>
            <a:fld id="{41A00F56-699B-4975-AC31-4FD5A3F6BB66}" type="datetime1">
              <a:rPr lang="en-US" smtClean="0"/>
              <a:t>6/8/2021</a:t>
            </a:fld>
            <a:endParaRPr lang="en-US"/>
          </a:p>
        </p:txBody>
      </p:sp>
      <p:sp>
        <p:nvSpPr>
          <p:cNvPr id="6" name="Slide Number Placeholder 5">
            <a:extLst>
              <a:ext uri="{FF2B5EF4-FFF2-40B4-BE49-F238E27FC236}">
                <a16:creationId xmlns:a16="http://schemas.microsoft.com/office/drawing/2014/main" id="{D2ED2D91-9B03-42C3-8FCD-85C64321B21A}"/>
              </a:ext>
            </a:extLst>
          </p:cNvPr>
          <p:cNvSpPr>
            <a:spLocks noGrp="1"/>
          </p:cNvSpPr>
          <p:nvPr>
            <p:ph type="sldNum" sz="quarter" idx="12"/>
          </p:nvPr>
        </p:nvSpPr>
        <p:spPr/>
        <p:txBody>
          <a:bodyPr/>
          <a:lstStyle/>
          <a:p>
            <a:fld id="{B6F15528-21DE-4FAA-801E-634DDDAF4B2B}" type="slidenum">
              <a:rPr lang="en-US" smtClean="0"/>
              <a:pPr/>
              <a:t>13</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134202" y="1787296"/>
            <a:ext cx="11052184" cy="8499704"/>
            <a:chOff x="0" y="0"/>
            <a:chExt cx="41546721" cy="31951588"/>
          </a:xfrm>
        </p:grpSpPr>
        <p:sp>
          <p:nvSpPr>
            <p:cNvPr id="3" name="Freeform 3"/>
            <p:cNvSpPr/>
            <p:nvPr/>
          </p:nvSpPr>
          <p:spPr>
            <a:xfrm>
              <a:off x="0" y="0"/>
              <a:ext cx="41546720" cy="31951588"/>
            </a:xfrm>
            <a:custGeom>
              <a:avLst/>
              <a:gdLst/>
              <a:ahLst/>
              <a:cxnLst/>
              <a:rect l="l" t="t" r="r" b="b"/>
              <a:pathLst>
                <a:path w="41546720" h="31951588">
                  <a:moveTo>
                    <a:pt x="0" y="0"/>
                  </a:moveTo>
                  <a:lnTo>
                    <a:pt x="0" y="31951588"/>
                  </a:lnTo>
                  <a:lnTo>
                    <a:pt x="41546720" y="31951588"/>
                  </a:lnTo>
                  <a:lnTo>
                    <a:pt x="41546720" y="0"/>
                  </a:lnTo>
                  <a:lnTo>
                    <a:pt x="0" y="0"/>
                  </a:lnTo>
                  <a:close/>
                  <a:moveTo>
                    <a:pt x="41485759" y="31890627"/>
                  </a:moveTo>
                  <a:lnTo>
                    <a:pt x="59690" y="31890627"/>
                  </a:lnTo>
                  <a:lnTo>
                    <a:pt x="59690" y="59690"/>
                  </a:lnTo>
                  <a:lnTo>
                    <a:pt x="41485759" y="59690"/>
                  </a:lnTo>
                  <a:lnTo>
                    <a:pt x="41485759" y="31890627"/>
                  </a:lnTo>
                  <a:close/>
                </a:path>
              </a:pathLst>
            </a:custGeom>
            <a:solidFill>
              <a:srgbClr val="7D36E4"/>
            </a:solidFill>
          </p:spPr>
        </p:sp>
      </p:grpSp>
      <p:pic>
        <p:nvPicPr>
          <p:cNvPr id="4" name="Picture 4"/>
          <p:cNvPicPr>
            <a:picLocks noChangeAspect="1"/>
          </p:cNvPicPr>
          <p:nvPr/>
        </p:nvPicPr>
        <p:blipFill>
          <a:blip r:embed="rId2"/>
          <a:srcRect l="24911" r="24911"/>
          <a:stretch>
            <a:fillRect/>
          </a:stretch>
        </p:blipFill>
        <p:spPr>
          <a:xfrm>
            <a:off x="377325" y="218451"/>
            <a:ext cx="6522057" cy="10287000"/>
          </a:xfrm>
          <a:prstGeom prst="rect">
            <a:avLst/>
          </a:prstGeom>
        </p:spPr>
      </p:pic>
      <p:sp>
        <p:nvSpPr>
          <p:cNvPr id="5" name="TextBox 5"/>
          <p:cNvSpPr txBox="1"/>
          <p:nvPr/>
        </p:nvSpPr>
        <p:spPr>
          <a:xfrm>
            <a:off x="7264179" y="228600"/>
            <a:ext cx="5104027" cy="1709974"/>
          </a:xfrm>
          <a:prstGeom prst="rect">
            <a:avLst/>
          </a:prstGeom>
        </p:spPr>
        <p:txBody>
          <a:bodyPr lIns="0" tIns="0" rIns="0" bIns="0" rtlCol="0" anchor="t">
            <a:spAutoFit/>
          </a:bodyPr>
          <a:lstStyle/>
          <a:p>
            <a:pPr algn="ctr">
              <a:lnSpc>
                <a:spcPts val="12720"/>
              </a:lnSpc>
            </a:pPr>
            <a:r>
              <a:rPr lang="en-US" sz="12720" dirty="0">
                <a:solidFill>
                  <a:srgbClr val="28FF0D"/>
                </a:solidFill>
                <a:latin typeface="Horta Bold"/>
              </a:rPr>
              <a:t>CONTENTS</a:t>
            </a:r>
          </a:p>
        </p:txBody>
      </p:sp>
      <p:grpSp>
        <p:nvGrpSpPr>
          <p:cNvPr id="6" name="Group 6"/>
          <p:cNvGrpSpPr/>
          <p:nvPr/>
        </p:nvGrpSpPr>
        <p:grpSpPr>
          <a:xfrm>
            <a:off x="7701947" y="1787296"/>
            <a:ext cx="4666259" cy="857250"/>
            <a:chOff x="0" y="0"/>
            <a:chExt cx="6221678" cy="1143000"/>
          </a:xfrm>
        </p:grpSpPr>
        <p:sp>
          <p:nvSpPr>
            <p:cNvPr id="7" name="TextBox 7"/>
            <p:cNvSpPr txBox="1"/>
            <p:nvPr/>
          </p:nvSpPr>
          <p:spPr>
            <a:xfrm>
              <a:off x="0" y="85725"/>
              <a:ext cx="1229871" cy="1057275"/>
            </a:xfrm>
            <a:prstGeom prst="rect">
              <a:avLst/>
            </a:prstGeom>
          </p:spPr>
          <p:txBody>
            <a:bodyPr lIns="0" tIns="0" rIns="0" bIns="0" rtlCol="0" anchor="t">
              <a:spAutoFit/>
            </a:bodyPr>
            <a:lstStyle/>
            <a:p>
              <a:pPr algn="l">
                <a:lnSpc>
                  <a:spcPts val="5600"/>
                </a:lnSpc>
              </a:pPr>
              <a:r>
                <a:rPr lang="en-US" sz="5600">
                  <a:solidFill>
                    <a:srgbClr val="000000"/>
                  </a:solidFill>
                  <a:latin typeface="Bebas Neue Bold"/>
                </a:rPr>
                <a:t>01</a:t>
              </a:r>
            </a:p>
          </p:txBody>
        </p:sp>
        <p:sp>
          <p:nvSpPr>
            <p:cNvPr id="8" name="TextBox 8"/>
            <p:cNvSpPr txBox="1"/>
            <p:nvPr/>
          </p:nvSpPr>
          <p:spPr>
            <a:xfrm>
              <a:off x="1644572" y="7991"/>
              <a:ext cx="4577106" cy="798280"/>
            </a:xfrm>
            <a:prstGeom prst="rect">
              <a:avLst/>
            </a:prstGeom>
          </p:spPr>
          <p:txBody>
            <a:bodyPr lIns="0" tIns="0" rIns="0" bIns="0" rtlCol="0" anchor="t">
              <a:spAutoFit/>
            </a:bodyPr>
            <a:lstStyle/>
            <a:p>
              <a:pPr algn="l">
                <a:lnSpc>
                  <a:spcPts val="4212"/>
                </a:lnSpc>
              </a:pPr>
              <a:r>
                <a:rPr lang="en-US" sz="3600" spc="68">
                  <a:solidFill>
                    <a:srgbClr val="000000"/>
                  </a:solidFill>
                  <a:latin typeface="Kollektif Bold"/>
                </a:rPr>
                <a:t>Introduction</a:t>
              </a:r>
            </a:p>
          </p:txBody>
        </p:sp>
        <p:sp>
          <p:nvSpPr>
            <p:cNvPr id="9" name="TextBox 9"/>
            <p:cNvSpPr txBox="1"/>
            <p:nvPr/>
          </p:nvSpPr>
          <p:spPr>
            <a:xfrm>
              <a:off x="1644572" y="611114"/>
              <a:ext cx="4577106" cy="449475"/>
            </a:xfrm>
            <a:prstGeom prst="rect">
              <a:avLst/>
            </a:prstGeom>
          </p:spPr>
          <p:txBody>
            <a:bodyPr lIns="0" tIns="0" rIns="0" bIns="0" rtlCol="0" anchor="t">
              <a:spAutoFit/>
            </a:bodyPr>
            <a:lstStyle/>
            <a:p>
              <a:pPr algn="l">
                <a:lnSpc>
                  <a:spcPts val="2369"/>
                </a:lnSpc>
              </a:pPr>
              <a:endParaRPr/>
            </a:p>
          </p:txBody>
        </p:sp>
      </p:grpSp>
      <p:grpSp>
        <p:nvGrpSpPr>
          <p:cNvPr id="10" name="Group 10"/>
          <p:cNvGrpSpPr/>
          <p:nvPr/>
        </p:nvGrpSpPr>
        <p:grpSpPr>
          <a:xfrm>
            <a:off x="7701947" y="2644546"/>
            <a:ext cx="4666259" cy="857250"/>
            <a:chOff x="0" y="0"/>
            <a:chExt cx="6221678" cy="1143000"/>
          </a:xfrm>
        </p:grpSpPr>
        <p:sp>
          <p:nvSpPr>
            <p:cNvPr id="11" name="TextBox 11"/>
            <p:cNvSpPr txBox="1"/>
            <p:nvPr/>
          </p:nvSpPr>
          <p:spPr>
            <a:xfrm>
              <a:off x="0" y="85725"/>
              <a:ext cx="1229871" cy="1057275"/>
            </a:xfrm>
            <a:prstGeom prst="rect">
              <a:avLst/>
            </a:prstGeom>
          </p:spPr>
          <p:txBody>
            <a:bodyPr lIns="0" tIns="0" rIns="0" bIns="0" rtlCol="0" anchor="t">
              <a:spAutoFit/>
            </a:bodyPr>
            <a:lstStyle/>
            <a:p>
              <a:pPr algn="l">
                <a:lnSpc>
                  <a:spcPts val="5600"/>
                </a:lnSpc>
              </a:pPr>
              <a:r>
                <a:rPr lang="en-US" sz="5600">
                  <a:solidFill>
                    <a:srgbClr val="000000"/>
                  </a:solidFill>
                  <a:latin typeface="Bebas Neue Bold"/>
                </a:rPr>
                <a:t>02</a:t>
              </a:r>
            </a:p>
          </p:txBody>
        </p:sp>
        <p:sp>
          <p:nvSpPr>
            <p:cNvPr id="12" name="TextBox 12"/>
            <p:cNvSpPr txBox="1"/>
            <p:nvPr/>
          </p:nvSpPr>
          <p:spPr>
            <a:xfrm>
              <a:off x="1644572" y="7991"/>
              <a:ext cx="4577106" cy="798280"/>
            </a:xfrm>
            <a:prstGeom prst="rect">
              <a:avLst/>
            </a:prstGeom>
          </p:spPr>
          <p:txBody>
            <a:bodyPr lIns="0" tIns="0" rIns="0" bIns="0" rtlCol="0" anchor="t">
              <a:spAutoFit/>
            </a:bodyPr>
            <a:lstStyle/>
            <a:p>
              <a:pPr algn="l">
                <a:lnSpc>
                  <a:spcPts val="4212"/>
                </a:lnSpc>
              </a:pPr>
              <a:r>
                <a:rPr lang="en-US" sz="3600" spc="68" dirty="0">
                  <a:solidFill>
                    <a:srgbClr val="000000"/>
                  </a:solidFill>
                  <a:latin typeface="Kollektif Bold"/>
                </a:rPr>
                <a:t>PEDOT</a:t>
              </a:r>
            </a:p>
          </p:txBody>
        </p:sp>
        <p:sp>
          <p:nvSpPr>
            <p:cNvPr id="13" name="TextBox 13"/>
            <p:cNvSpPr txBox="1"/>
            <p:nvPr/>
          </p:nvSpPr>
          <p:spPr>
            <a:xfrm>
              <a:off x="1644572" y="611114"/>
              <a:ext cx="4577106" cy="449475"/>
            </a:xfrm>
            <a:prstGeom prst="rect">
              <a:avLst/>
            </a:prstGeom>
          </p:spPr>
          <p:txBody>
            <a:bodyPr lIns="0" tIns="0" rIns="0" bIns="0" rtlCol="0" anchor="t">
              <a:spAutoFit/>
            </a:bodyPr>
            <a:lstStyle/>
            <a:p>
              <a:pPr algn="l">
                <a:lnSpc>
                  <a:spcPts val="2369"/>
                </a:lnSpc>
              </a:pPr>
              <a:endParaRPr/>
            </a:p>
          </p:txBody>
        </p:sp>
      </p:grpSp>
      <p:grpSp>
        <p:nvGrpSpPr>
          <p:cNvPr id="14" name="Group 14"/>
          <p:cNvGrpSpPr/>
          <p:nvPr/>
        </p:nvGrpSpPr>
        <p:grpSpPr>
          <a:xfrm>
            <a:off x="7641936" y="3372600"/>
            <a:ext cx="4348511" cy="1201055"/>
            <a:chOff x="0" y="0"/>
            <a:chExt cx="5798015" cy="1601407"/>
          </a:xfrm>
        </p:grpSpPr>
        <p:sp>
          <p:nvSpPr>
            <p:cNvPr id="15" name="TextBox 15"/>
            <p:cNvSpPr txBox="1"/>
            <p:nvPr/>
          </p:nvSpPr>
          <p:spPr>
            <a:xfrm>
              <a:off x="0" y="95250"/>
              <a:ext cx="1146123" cy="1109293"/>
            </a:xfrm>
            <a:prstGeom prst="rect">
              <a:avLst/>
            </a:prstGeom>
          </p:spPr>
          <p:txBody>
            <a:bodyPr lIns="0" tIns="0" rIns="0" bIns="0" rtlCol="0" anchor="t">
              <a:spAutoFit/>
            </a:bodyPr>
            <a:lstStyle/>
            <a:p>
              <a:pPr algn="l">
                <a:lnSpc>
                  <a:spcPts val="5901"/>
                </a:lnSpc>
              </a:pPr>
              <a:r>
                <a:rPr lang="en-US" sz="5901">
                  <a:solidFill>
                    <a:srgbClr val="000000"/>
                  </a:solidFill>
                  <a:latin typeface="Bebas Neue Bold"/>
                </a:rPr>
                <a:t>03</a:t>
              </a:r>
            </a:p>
          </p:txBody>
        </p:sp>
        <p:sp>
          <p:nvSpPr>
            <p:cNvPr id="16" name="TextBox 16"/>
            <p:cNvSpPr txBox="1"/>
            <p:nvPr/>
          </p:nvSpPr>
          <p:spPr>
            <a:xfrm>
              <a:off x="1532586" y="12011"/>
              <a:ext cx="4265430" cy="1589395"/>
            </a:xfrm>
            <a:prstGeom prst="rect">
              <a:avLst/>
            </a:prstGeom>
          </p:spPr>
          <p:txBody>
            <a:bodyPr lIns="0" tIns="0" rIns="0" bIns="0" rtlCol="0" anchor="t">
              <a:spAutoFit/>
            </a:bodyPr>
            <a:lstStyle/>
            <a:p>
              <a:pPr algn="l">
                <a:lnSpc>
                  <a:spcPts val="4438"/>
                </a:lnSpc>
              </a:pPr>
              <a:r>
                <a:rPr lang="en-US" sz="3793" spc="72">
                  <a:solidFill>
                    <a:srgbClr val="000000"/>
                  </a:solidFill>
                  <a:latin typeface="Kollektif Bold"/>
                </a:rPr>
                <a:t>Types of memory</a:t>
              </a:r>
            </a:p>
          </p:txBody>
        </p:sp>
        <p:sp>
          <p:nvSpPr>
            <p:cNvPr id="17" name="TextBox 17"/>
            <p:cNvSpPr txBox="1"/>
            <p:nvPr/>
          </p:nvSpPr>
          <p:spPr>
            <a:xfrm>
              <a:off x="1532586" y="-96129"/>
              <a:ext cx="4265430" cy="462099"/>
            </a:xfrm>
            <a:prstGeom prst="rect">
              <a:avLst/>
            </a:prstGeom>
          </p:spPr>
          <p:txBody>
            <a:bodyPr lIns="0" tIns="0" rIns="0" bIns="0" rtlCol="0" anchor="t">
              <a:spAutoFit/>
            </a:bodyPr>
            <a:lstStyle/>
            <a:p>
              <a:pPr algn="l">
                <a:lnSpc>
                  <a:spcPts val="2496"/>
                </a:lnSpc>
              </a:pPr>
              <a:endParaRPr/>
            </a:p>
          </p:txBody>
        </p:sp>
      </p:grpSp>
      <p:grpSp>
        <p:nvGrpSpPr>
          <p:cNvPr id="18" name="Group 18"/>
          <p:cNvGrpSpPr/>
          <p:nvPr/>
        </p:nvGrpSpPr>
        <p:grpSpPr>
          <a:xfrm>
            <a:off x="7701947" y="4573655"/>
            <a:ext cx="4348511" cy="857250"/>
            <a:chOff x="0" y="0"/>
            <a:chExt cx="5798015" cy="1143000"/>
          </a:xfrm>
        </p:grpSpPr>
        <p:sp>
          <p:nvSpPr>
            <p:cNvPr id="19" name="TextBox 19"/>
            <p:cNvSpPr txBox="1"/>
            <p:nvPr/>
          </p:nvSpPr>
          <p:spPr>
            <a:xfrm>
              <a:off x="0" y="85725"/>
              <a:ext cx="1146123" cy="1057275"/>
            </a:xfrm>
            <a:prstGeom prst="rect">
              <a:avLst/>
            </a:prstGeom>
          </p:spPr>
          <p:txBody>
            <a:bodyPr lIns="0" tIns="0" rIns="0" bIns="0" rtlCol="0" anchor="t">
              <a:spAutoFit/>
            </a:bodyPr>
            <a:lstStyle/>
            <a:p>
              <a:pPr algn="l">
                <a:lnSpc>
                  <a:spcPts val="5600"/>
                </a:lnSpc>
              </a:pPr>
              <a:r>
                <a:rPr lang="en-US" sz="5600">
                  <a:solidFill>
                    <a:srgbClr val="000000"/>
                  </a:solidFill>
                  <a:latin typeface="Bebas Neue Bold"/>
                </a:rPr>
                <a:t>04</a:t>
              </a:r>
            </a:p>
          </p:txBody>
        </p:sp>
        <p:sp>
          <p:nvSpPr>
            <p:cNvPr id="20" name="TextBox 20"/>
            <p:cNvSpPr txBox="1"/>
            <p:nvPr/>
          </p:nvSpPr>
          <p:spPr>
            <a:xfrm>
              <a:off x="1532586" y="7991"/>
              <a:ext cx="4265430" cy="798280"/>
            </a:xfrm>
            <a:prstGeom prst="rect">
              <a:avLst/>
            </a:prstGeom>
          </p:spPr>
          <p:txBody>
            <a:bodyPr lIns="0" tIns="0" rIns="0" bIns="0" rtlCol="0" anchor="t">
              <a:spAutoFit/>
            </a:bodyPr>
            <a:lstStyle/>
            <a:p>
              <a:pPr algn="l">
                <a:lnSpc>
                  <a:spcPts val="4212"/>
                </a:lnSpc>
              </a:pPr>
              <a:r>
                <a:rPr lang="en-US" sz="3600" spc="68">
                  <a:solidFill>
                    <a:srgbClr val="000000"/>
                  </a:solidFill>
                  <a:latin typeface="Kollektif Bold"/>
                </a:rPr>
                <a:t>Construction</a:t>
              </a:r>
            </a:p>
          </p:txBody>
        </p:sp>
        <p:sp>
          <p:nvSpPr>
            <p:cNvPr id="21" name="TextBox 21"/>
            <p:cNvSpPr txBox="1"/>
            <p:nvPr/>
          </p:nvSpPr>
          <p:spPr>
            <a:xfrm>
              <a:off x="1532586" y="611114"/>
              <a:ext cx="4265430" cy="449475"/>
            </a:xfrm>
            <a:prstGeom prst="rect">
              <a:avLst/>
            </a:prstGeom>
          </p:spPr>
          <p:txBody>
            <a:bodyPr lIns="0" tIns="0" rIns="0" bIns="0" rtlCol="0" anchor="t">
              <a:spAutoFit/>
            </a:bodyPr>
            <a:lstStyle/>
            <a:p>
              <a:pPr algn="l">
                <a:lnSpc>
                  <a:spcPts val="2369"/>
                </a:lnSpc>
              </a:pPr>
              <a:endParaRPr/>
            </a:p>
          </p:txBody>
        </p:sp>
      </p:grpSp>
      <p:grpSp>
        <p:nvGrpSpPr>
          <p:cNvPr id="22" name="Group 22"/>
          <p:cNvGrpSpPr/>
          <p:nvPr/>
        </p:nvGrpSpPr>
        <p:grpSpPr>
          <a:xfrm>
            <a:off x="7641936" y="5430905"/>
            <a:ext cx="4348511" cy="1139691"/>
            <a:chOff x="0" y="0"/>
            <a:chExt cx="5798015" cy="1519587"/>
          </a:xfrm>
        </p:grpSpPr>
        <p:sp>
          <p:nvSpPr>
            <p:cNvPr id="23" name="TextBox 23"/>
            <p:cNvSpPr txBox="1"/>
            <p:nvPr/>
          </p:nvSpPr>
          <p:spPr>
            <a:xfrm>
              <a:off x="0" y="85725"/>
              <a:ext cx="1146123" cy="1057275"/>
            </a:xfrm>
            <a:prstGeom prst="rect">
              <a:avLst/>
            </a:prstGeom>
          </p:spPr>
          <p:txBody>
            <a:bodyPr lIns="0" tIns="0" rIns="0" bIns="0" rtlCol="0" anchor="t">
              <a:spAutoFit/>
            </a:bodyPr>
            <a:lstStyle/>
            <a:p>
              <a:pPr algn="l">
                <a:lnSpc>
                  <a:spcPts val="5600"/>
                </a:lnSpc>
              </a:pPr>
              <a:r>
                <a:rPr lang="en-US" sz="5600">
                  <a:solidFill>
                    <a:srgbClr val="000000"/>
                  </a:solidFill>
                  <a:latin typeface="Bebas Neue Bold"/>
                </a:rPr>
                <a:t>05</a:t>
              </a:r>
            </a:p>
          </p:txBody>
        </p:sp>
        <p:sp>
          <p:nvSpPr>
            <p:cNvPr id="24" name="TextBox 24"/>
            <p:cNvSpPr txBox="1"/>
            <p:nvPr/>
          </p:nvSpPr>
          <p:spPr>
            <a:xfrm>
              <a:off x="1532586" y="7991"/>
              <a:ext cx="4265430" cy="1511596"/>
            </a:xfrm>
            <a:prstGeom prst="rect">
              <a:avLst/>
            </a:prstGeom>
          </p:spPr>
          <p:txBody>
            <a:bodyPr lIns="0" tIns="0" rIns="0" bIns="0" rtlCol="0" anchor="t">
              <a:spAutoFit/>
            </a:bodyPr>
            <a:lstStyle/>
            <a:p>
              <a:pPr algn="l">
                <a:lnSpc>
                  <a:spcPts val="4212"/>
                </a:lnSpc>
              </a:pPr>
              <a:r>
                <a:rPr lang="en-US" sz="3600" spc="68">
                  <a:solidFill>
                    <a:srgbClr val="000000"/>
                  </a:solidFill>
                  <a:latin typeface="Kollektif Bold"/>
                </a:rPr>
                <a:t>Reading and writing</a:t>
              </a:r>
            </a:p>
          </p:txBody>
        </p:sp>
        <p:sp>
          <p:nvSpPr>
            <p:cNvPr id="25" name="TextBox 25"/>
            <p:cNvSpPr txBox="1"/>
            <p:nvPr/>
          </p:nvSpPr>
          <p:spPr>
            <a:xfrm>
              <a:off x="1532586" y="611114"/>
              <a:ext cx="4265430" cy="449475"/>
            </a:xfrm>
            <a:prstGeom prst="rect">
              <a:avLst/>
            </a:prstGeom>
          </p:spPr>
          <p:txBody>
            <a:bodyPr lIns="0" tIns="0" rIns="0" bIns="0" rtlCol="0" anchor="t">
              <a:spAutoFit/>
            </a:bodyPr>
            <a:lstStyle/>
            <a:p>
              <a:pPr algn="l">
                <a:lnSpc>
                  <a:spcPts val="2369"/>
                </a:lnSpc>
              </a:pPr>
              <a:endParaRPr/>
            </a:p>
          </p:txBody>
        </p:sp>
      </p:grpSp>
      <p:grpSp>
        <p:nvGrpSpPr>
          <p:cNvPr id="26" name="Group 26"/>
          <p:cNvGrpSpPr/>
          <p:nvPr/>
        </p:nvGrpSpPr>
        <p:grpSpPr>
          <a:xfrm>
            <a:off x="7641936" y="6570595"/>
            <a:ext cx="4348511" cy="857250"/>
            <a:chOff x="0" y="0"/>
            <a:chExt cx="5798015" cy="1143000"/>
          </a:xfrm>
        </p:grpSpPr>
        <p:sp>
          <p:nvSpPr>
            <p:cNvPr id="27" name="TextBox 27"/>
            <p:cNvSpPr txBox="1"/>
            <p:nvPr/>
          </p:nvSpPr>
          <p:spPr>
            <a:xfrm>
              <a:off x="0" y="85725"/>
              <a:ext cx="1146123" cy="1057275"/>
            </a:xfrm>
            <a:prstGeom prst="rect">
              <a:avLst/>
            </a:prstGeom>
          </p:spPr>
          <p:txBody>
            <a:bodyPr lIns="0" tIns="0" rIns="0" bIns="0" rtlCol="0" anchor="t">
              <a:spAutoFit/>
            </a:bodyPr>
            <a:lstStyle/>
            <a:p>
              <a:pPr algn="l">
                <a:lnSpc>
                  <a:spcPts val="5600"/>
                </a:lnSpc>
              </a:pPr>
              <a:r>
                <a:rPr lang="en-US" sz="5600">
                  <a:solidFill>
                    <a:srgbClr val="000000"/>
                  </a:solidFill>
                  <a:latin typeface="Bebas Neue Bold"/>
                </a:rPr>
                <a:t>06</a:t>
              </a:r>
            </a:p>
          </p:txBody>
        </p:sp>
        <p:sp>
          <p:nvSpPr>
            <p:cNvPr id="28" name="TextBox 28"/>
            <p:cNvSpPr txBox="1"/>
            <p:nvPr/>
          </p:nvSpPr>
          <p:spPr>
            <a:xfrm>
              <a:off x="1532586" y="7991"/>
              <a:ext cx="4265430" cy="798280"/>
            </a:xfrm>
            <a:prstGeom prst="rect">
              <a:avLst/>
            </a:prstGeom>
          </p:spPr>
          <p:txBody>
            <a:bodyPr lIns="0" tIns="0" rIns="0" bIns="0" rtlCol="0" anchor="t">
              <a:spAutoFit/>
            </a:bodyPr>
            <a:lstStyle/>
            <a:p>
              <a:pPr algn="l">
                <a:lnSpc>
                  <a:spcPts val="4212"/>
                </a:lnSpc>
              </a:pPr>
              <a:r>
                <a:rPr lang="en-US" sz="3600" spc="68">
                  <a:solidFill>
                    <a:srgbClr val="000000"/>
                  </a:solidFill>
                  <a:latin typeface="Kollektif Bold"/>
                </a:rPr>
                <a:t>Analysis</a:t>
              </a:r>
            </a:p>
          </p:txBody>
        </p:sp>
        <p:sp>
          <p:nvSpPr>
            <p:cNvPr id="29" name="TextBox 29"/>
            <p:cNvSpPr txBox="1"/>
            <p:nvPr/>
          </p:nvSpPr>
          <p:spPr>
            <a:xfrm>
              <a:off x="1532586" y="611114"/>
              <a:ext cx="4265430" cy="449475"/>
            </a:xfrm>
            <a:prstGeom prst="rect">
              <a:avLst/>
            </a:prstGeom>
          </p:spPr>
          <p:txBody>
            <a:bodyPr lIns="0" tIns="0" rIns="0" bIns="0" rtlCol="0" anchor="t">
              <a:spAutoFit/>
            </a:bodyPr>
            <a:lstStyle/>
            <a:p>
              <a:pPr algn="l">
                <a:lnSpc>
                  <a:spcPts val="2369"/>
                </a:lnSpc>
              </a:pPr>
              <a:endParaRPr/>
            </a:p>
          </p:txBody>
        </p:sp>
      </p:grpSp>
      <p:grpSp>
        <p:nvGrpSpPr>
          <p:cNvPr id="30" name="Group 30"/>
          <p:cNvGrpSpPr/>
          <p:nvPr/>
        </p:nvGrpSpPr>
        <p:grpSpPr>
          <a:xfrm>
            <a:off x="7641936" y="7427845"/>
            <a:ext cx="4348511" cy="853440"/>
            <a:chOff x="0" y="0"/>
            <a:chExt cx="5798015" cy="1137920"/>
          </a:xfrm>
        </p:grpSpPr>
        <p:sp>
          <p:nvSpPr>
            <p:cNvPr id="31" name="TextBox 31"/>
            <p:cNvSpPr txBox="1"/>
            <p:nvPr/>
          </p:nvSpPr>
          <p:spPr>
            <a:xfrm>
              <a:off x="0" y="85725"/>
              <a:ext cx="1146123" cy="1052195"/>
            </a:xfrm>
            <a:prstGeom prst="rect">
              <a:avLst/>
            </a:prstGeom>
          </p:spPr>
          <p:txBody>
            <a:bodyPr lIns="0" tIns="0" rIns="0" bIns="0" rtlCol="0" anchor="t">
              <a:spAutoFit/>
            </a:bodyPr>
            <a:lstStyle/>
            <a:p>
              <a:pPr algn="l">
                <a:lnSpc>
                  <a:spcPts val="5600"/>
                </a:lnSpc>
              </a:pPr>
              <a:r>
                <a:rPr lang="en-US" sz="5600">
                  <a:solidFill>
                    <a:srgbClr val="000000"/>
                  </a:solidFill>
                  <a:latin typeface="Bebas Neue Bold"/>
                </a:rPr>
                <a:t>07</a:t>
              </a:r>
            </a:p>
          </p:txBody>
        </p:sp>
        <p:sp>
          <p:nvSpPr>
            <p:cNvPr id="32" name="TextBox 32"/>
            <p:cNvSpPr txBox="1"/>
            <p:nvPr/>
          </p:nvSpPr>
          <p:spPr>
            <a:xfrm>
              <a:off x="1532586" y="7991"/>
              <a:ext cx="4265430" cy="798280"/>
            </a:xfrm>
            <a:prstGeom prst="rect">
              <a:avLst/>
            </a:prstGeom>
          </p:spPr>
          <p:txBody>
            <a:bodyPr lIns="0" tIns="0" rIns="0" bIns="0" rtlCol="0" anchor="t">
              <a:spAutoFit/>
            </a:bodyPr>
            <a:lstStyle/>
            <a:p>
              <a:pPr algn="l">
                <a:lnSpc>
                  <a:spcPts val="4212"/>
                </a:lnSpc>
              </a:pPr>
              <a:r>
                <a:rPr lang="en-US" sz="3600" spc="68">
                  <a:solidFill>
                    <a:srgbClr val="000000"/>
                  </a:solidFill>
                  <a:latin typeface="Kollektif Bold"/>
                </a:rPr>
                <a:t>Applications</a:t>
              </a:r>
            </a:p>
          </p:txBody>
        </p:sp>
        <p:sp>
          <p:nvSpPr>
            <p:cNvPr id="33" name="TextBox 33"/>
            <p:cNvSpPr txBox="1"/>
            <p:nvPr/>
          </p:nvSpPr>
          <p:spPr>
            <a:xfrm>
              <a:off x="1532586" y="611114"/>
              <a:ext cx="4265430" cy="449475"/>
            </a:xfrm>
            <a:prstGeom prst="rect">
              <a:avLst/>
            </a:prstGeom>
          </p:spPr>
          <p:txBody>
            <a:bodyPr lIns="0" tIns="0" rIns="0" bIns="0" rtlCol="0" anchor="t">
              <a:spAutoFit/>
            </a:bodyPr>
            <a:lstStyle/>
            <a:p>
              <a:pPr algn="l">
                <a:lnSpc>
                  <a:spcPts val="2369"/>
                </a:lnSpc>
              </a:pPr>
              <a:endParaRPr/>
            </a:p>
          </p:txBody>
        </p:sp>
      </p:grpSp>
      <p:grpSp>
        <p:nvGrpSpPr>
          <p:cNvPr id="34" name="Group 34"/>
          <p:cNvGrpSpPr/>
          <p:nvPr/>
        </p:nvGrpSpPr>
        <p:grpSpPr>
          <a:xfrm>
            <a:off x="7641936" y="8281285"/>
            <a:ext cx="4348511" cy="857250"/>
            <a:chOff x="0" y="0"/>
            <a:chExt cx="5798015" cy="1143000"/>
          </a:xfrm>
        </p:grpSpPr>
        <p:sp>
          <p:nvSpPr>
            <p:cNvPr id="35" name="TextBox 35"/>
            <p:cNvSpPr txBox="1"/>
            <p:nvPr/>
          </p:nvSpPr>
          <p:spPr>
            <a:xfrm>
              <a:off x="0" y="85725"/>
              <a:ext cx="1146123" cy="1057275"/>
            </a:xfrm>
            <a:prstGeom prst="rect">
              <a:avLst/>
            </a:prstGeom>
          </p:spPr>
          <p:txBody>
            <a:bodyPr lIns="0" tIns="0" rIns="0" bIns="0" rtlCol="0" anchor="t">
              <a:spAutoFit/>
            </a:bodyPr>
            <a:lstStyle/>
            <a:p>
              <a:pPr algn="l">
                <a:lnSpc>
                  <a:spcPts val="5600"/>
                </a:lnSpc>
              </a:pPr>
              <a:r>
                <a:rPr lang="en-US" sz="5600">
                  <a:solidFill>
                    <a:srgbClr val="000000"/>
                  </a:solidFill>
                  <a:latin typeface="Bebas Neue Bold"/>
                </a:rPr>
                <a:t>08</a:t>
              </a:r>
            </a:p>
          </p:txBody>
        </p:sp>
        <p:sp>
          <p:nvSpPr>
            <p:cNvPr id="36" name="TextBox 36"/>
            <p:cNvSpPr txBox="1"/>
            <p:nvPr/>
          </p:nvSpPr>
          <p:spPr>
            <a:xfrm>
              <a:off x="1532586" y="7991"/>
              <a:ext cx="4265430" cy="798280"/>
            </a:xfrm>
            <a:prstGeom prst="rect">
              <a:avLst/>
            </a:prstGeom>
          </p:spPr>
          <p:txBody>
            <a:bodyPr lIns="0" tIns="0" rIns="0" bIns="0" rtlCol="0" anchor="t">
              <a:spAutoFit/>
            </a:bodyPr>
            <a:lstStyle/>
            <a:p>
              <a:pPr algn="l">
                <a:lnSpc>
                  <a:spcPts val="4212"/>
                </a:lnSpc>
              </a:pPr>
              <a:r>
                <a:rPr lang="en-US" sz="3600" spc="68">
                  <a:solidFill>
                    <a:srgbClr val="000000"/>
                  </a:solidFill>
                  <a:latin typeface="Kollektif Bold"/>
                </a:rPr>
                <a:t>Conclusion</a:t>
              </a:r>
            </a:p>
          </p:txBody>
        </p:sp>
        <p:sp>
          <p:nvSpPr>
            <p:cNvPr id="37" name="TextBox 37"/>
            <p:cNvSpPr txBox="1"/>
            <p:nvPr/>
          </p:nvSpPr>
          <p:spPr>
            <a:xfrm>
              <a:off x="1532586" y="611114"/>
              <a:ext cx="4265430" cy="449475"/>
            </a:xfrm>
            <a:prstGeom prst="rect">
              <a:avLst/>
            </a:prstGeom>
          </p:spPr>
          <p:txBody>
            <a:bodyPr lIns="0" tIns="0" rIns="0" bIns="0" rtlCol="0" anchor="t">
              <a:spAutoFit/>
            </a:bodyPr>
            <a:lstStyle/>
            <a:p>
              <a:pPr algn="l">
                <a:lnSpc>
                  <a:spcPts val="2369"/>
                </a:lnSpc>
              </a:pPr>
              <a:endParaRPr/>
            </a:p>
          </p:txBody>
        </p:sp>
      </p:grpSp>
      <p:grpSp>
        <p:nvGrpSpPr>
          <p:cNvPr id="38" name="Group 38"/>
          <p:cNvGrpSpPr/>
          <p:nvPr/>
        </p:nvGrpSpPr>
        <p:grpSpPr>
          <a:xfrm>
            <a:off x="7641936" y="9138535"/>
            <a:ext cx="4348511" cy="857250"/>
            <a:chOff x="0" y="0"/>
            <a:chExt cx="5798015" cy="1143000"/>
          </a:xfrm>
        </p:grpSpPr>
        <p:sp>
          <p:nvSpPr>
            <p:cNvPr id="39" name="TextBox 39"/>
            <p:cNvSpPr txBox="1"/>
            <p:nvPr/>
          </p:nvSpPr>
          <p:spPr>
            <a:xfrm>
              <a:off x="0" y="85725"/>
              <a:ext cx="1146123" cy="1057275"/>
            </a:xfrm>
            <a:prstGeom prst="rect">
              <a:avLst/>
            </a:prstGeom>
          </p:spPr>
          <p:txBody>
            <a:bodyPr lIns="0" tIns="0" rIns="0" bIns="0" rtlCol="0" anchor="t">
              <a:spAutoFit/>
            </a:bodyPr>
            <a:lstStyle/>
            <a:p>
              <a:pPr algn="l">
                <a:lnSpc>
                  <a:spcPts val="5600"/>
                </a:lnSpc>
              </a:pPr>
              <a:r>
                <a:rPr lang="en-US" sz="5600">
                  <a:solidFill>
                    <a:srgbClr val="000000"/>
                  </a:solidFill>
                  <a:latin typeface="Bebas Neue Bold"/>
                </a:rPr>
                <a:t>09</a:t>
              </a:r>
            </a:p>
          </p:txBody>
        </p:sp>
        <p:sp>
          <p:nvSpPr>
            <p:cNvPr id="40" name="TextBox 40"/>
            <p:cNvSpPr txBox="1"/>
            <p:nvPr/>
          </p:nvSpPr>
          <p:spPr>
            <a:xfrm>
              <a:off x="1532586" y="7991"/>
              <a:ext cx="4265430" cy="798280"/>
            </a:xfrm>
            <a:prstGeom prst="rect">
              <a:avLst/>
            </a:prstGeom>
          </p:spPr>
          <p:txBody>
            <a:bodyPr lIns="0" tIns="0" rIns="0" bIns="0" rtlCol="0" anchor="t">
              <a:spAutoFit/>
            </a:bodyPr>
            <a:lstStyle/>
            <a:p>
              <a:pPr algn="l">
                <a:lnSpc>
                  <a:spcPts val="4212"/>
                </a:lnSpc>
              </a:pPr>
              <a:r>
                <a:rPr lang="en-US" sz="3600" spc="68">
                  <a:solidFill>
                    <a:srgbClr val="000000"/>
                  </a:solidFill>
                  <a:latin typeface="Kollektif Bold"/>
                </a:rPr>
                <a:t>Future scope</a:t>
              </a:r>
            </a:p>
          </p:txBody>
        </p:sp>
        <p:sp>
          <p:nvSpPr>
            <p:cNvPr id="41" name="TextBox 41"/>
            <p:cNvSpPr txBox="1"/>
            <p:nvPr/>
          </p:nvSpPr>
          <p:spPr>
            <a:xfrm>
              <a:off x="1532586" y="611114"/>
              <a:ext cx="4265430" cy="449475"/>
            </a:xfrm>
            <a:prstGeom prst="rect">
              <a:avLst/>
            </a:prstGeom>
          </p:spPr>
          <p:txBody>
            <a:bodyPr lIns="0" tIns="0" rIns="0" bIns="0" rtlCol="0" anchor="t">
              <a:spAutoFit/>
            </a:bodyPr>
            <a:lstStyle/>
            <a:p>
              <a:pPr algn="l">
                <a:lnSpc>
                  <a:spcPts val="2369"/>
                </a:lnSpc>
              </a:pPr>
              <a:endParaRPr/>
            </a:p>
          </p:txBody>
        </p:sp>
      </p:grpSp>
      <p:sp>
        <p:nvSpPr>
          <p:cNvPr id="42" name="Date Placeholder 41">
            <a:extLst>
              <a:ext uri="{FF2B5EF4-FFF2-40B4-BE49-F238E27FC236}">
                <a16:creationId xmlns:a16="http://schemas.microsoft.com/office/drawing/2014/main" id="{6F96AFB9-EDAD-4614-AC71-FAE60D442703}"/>
              </a:ext>
            </a:extLst>
          </p:cNvPr>
          <p:cNvSpPr>
            <a:spLocks noGrp="1"/>
          </p:cNvSpPr>
          <p:nvPr>
            <p:ph type="dt" sz="half" idx="10"/>
          </p:nvPr>
        </p:nvSpPr>
        <p:spPr/>
        <p:txBody>
          <a:bodyPr/>
          <a:lstStyle/>
          <a:p>
            <a:fld id="{E3DE0FA7-E754-47D8-A197-A22871A326BB}" type="datetime1">
              <a:rPr lang="en-US" smtClean="0"/>
              <a:t>6/8/2021</a:t>
            </a:fld>
            <a:endParaRPr lang="en-US"/>
          </a:p>
        </p:txBody>
      </p:sp>
      <p:sp>
        <p:nvSpPr>
          <p:cNvPr id="43" name="Slide Number Placeholder 42">
            <a:extLst>
              <a:ext uri="{FF2B5EF4-FFF2-40B4-BE49-F238E27FC236}">
                <a16:creationId xmlns:a16="http://schemas.microsoft.com/office/drawing/2014/main" id="{C5AE9B5D-59A1-492C-A3B4-C57F87CA5069}"/>
              </a:ext>
            </a:extLst>
          </p:cNvPr>
          <p:cNvSpPr>
            <a:spLocks noGrp="1"/>
          </p:cNvSpPr>
          <p:nvPr>
            <p:ph type="sldNum" sz="quarter" idx="12"/>
          </p:nvPr>
        </p:nvSpPr>
        <p:spPr/>
        <p:txBody>
          <a:bodyPr/>
          <a:lstStyle/>
          <a:p>
            <a:fld id="{B6F15528-21DE-4FAA-801E-634DDDAF4B2B}" type="slidenum">
              <a:rPr lang="en-US" smtClean="0"/>
              <a:pPr/>
              <a:t>2</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D36E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5179" r="15179" b="1339"/>
          <a:stretch>
            <a:fillRect/>
          </a:stretch>
        </p:blipFill>
        <p:spPr>
          <a:xfrm>
            <a:off x="12254813" y="1443162"/>
            <a:ext cx="5004487" cy="6097338"/>
          </a:xfrm>
          <a:prstGeom prst="rect">
            <a:avLst/>
          </a:prstGeom>
        </p:spPr>
      </p:pic>
      <p:sp>
        <p:nvSpPr>
          <p:cNvPr id="3" name="TextBox 3"/>
          <p:cNvSpPr txBox="1"/>
          <p:nvPr/>
        </p:nvSpPr>
        <p:spPr>
          <a:xfrm>
            <a:off x="731589" y="670305"/>
            <a:ext cx="6642475" cy="1879089"/>
          </a:xfrm>
          <a:prstGeom prst="rect">
            <a:avLst/>
          </a:prstGeom>
        </p:spPr>
        <p:txBody>
          <a:bodyPr lIns="0" tIns="0" rIns="0" bIns="0" rtlCol="0" anchor="t">
            <a:spAutoFit/>
          </a:bodyPr>
          <a:lstStyle/>
          <a:p>
            <a:pPr algn="ctr">
              <a:lnSpc>
                <a:spcPts val="6967"/>
              </a:lnSpc>
            </a:pPr>
            <a:r>
              <a:rPr lang="en-US" sz="8709" dirty="0">
                <a:solidFill>
                  <a:srgbClr val="FF1616"/>
                </a:solidFill>
                <a:latin typeface="Barlow Condensed Bold Bold Italics"/>
              </a:rPr>
              <a:t>PLASTIC</a:t>
            </a:r>
          </a:p>
          <a:p>
            <a:pPr algn="ctr">
              <a:lnSpc>
                <a:spcPts val="6967"/>
              </a:lnSpc>
            </a:pPr>
            <a:r>
              <a:rPr lang="en-US" sz="8709" dirty="0">
                <a:solidFill>
                  <a:srgbClr val="FFDE59"/>
                </a:solidFill>
                <a:latin typeface="Barlow Condensed Bold Bold Italics"/>
              </a:rPr>
              <a:t>MEMORY</a:t>
            </a:r>
          </a:p>
        </p:txBody>
      </p:sp>
      <p:sp>
        <p:nvSpPr>
          <p:cNvPr id="4" name="TextBox 4"/>
          <p:cNvSpPr txBox="1"/>
          <p:nvPr/>
        </p:nvSpPr>
        <p:spPr>
          <a:xfrm>
            <a:off x="413065" y="3309285"/>
            <a:ext cx="11729461" cy="6200731"/>
          </a:xfrm>
          <a:prstGeom prst="rect">
            <a:avLst/>
          </a:prstGeom>
        </p:spPr>
        <p:txBody>
          <a:bodyPr lIns="0" tIns="0" rIns="0" bIns="0" rtlCol="0" anchor="t">
            <a:spAutoFit/>
          </a:bodyPr>
          <a:lstStyle/>
          <a:p>
            <a:pPr marL="733155" lvl="1" indent="-366578">
              <a:lnSpc>
                <a:spcPts val="4074"/>
              </a:lnSpc>
              <a:buFont typeface="Arial"/>
              <a:buChar char="•"/>
            </a:pPr>
            <a:r>
              <a:rPr lang="en-US" sz="3395" dirty="0">
                <a:solidFill>
                  <a:srgbClr val="FFFFFF"/>
                </a:solidFill>
                <a:latin typeface="Muli Bold Bold"/>
              </a:rPr>
              <a:t>THIS NEW MEMORY TECHNOLOGY IS CREATED BY USING A CONDUCTING PLASTIC WHICH HAS THE POTENTIAL TO STORE A MEGABIT OF DATA IN A MILLIMETER-SQUARE DEVICE - 10 TIMES DENSER THAN MAGNETIC MEMORIES.</a:t>
            </a:r>
          </a:p>
          <a:p>
            <a:pPr marL="733155" lvl="1" indent="-366578">
              <a:lnSpc>
                <a:spcPts val="4074"/>
              </a:lnSpc>
              <a:buFont typeface="Arial"/>
              <a:buChar char="•"/>
            </a:pPr>
            <a:r>
              <a:rPr lang="en-US" sz="3395" dirty="0">
                <a:solidFill>
                  <a:srgbClr val="FFFFFF"/>
                </a:solidFill>
                <a:latin typeface="Muli Bold Bold"/>
              </a:rPr>
              <a:t>THE DEVICE SHOULD ALSO BE CHEAP AND FAST, BUT CANNOT BE </a:t>
            </a:r>
            <a:r>
              <a:rPr lang="en-US" sz="3395" dirty="0">
                <a:solidFill>
                  <a:srgbClr val="FFFFFF"/>
                </a:solidFill>
                <a:latin typeface="Muli Bold"/>
              </a:rPr>
              <a:t>REWRITTEN, SO WOULD ONLY BE SUITABLE FOR PERMANENT STORAGE.</a:t>
            </a:r>
          </a:p>
          <a:p>
            <a:pPr marL="733155" lvl="1" indent="-366578">
              <a:lnSpc>
                <a:spcPts val="4074"/>
              </a:lnSpc>
              <a:buFont typeface="Arial"/>
              <a:buChar char="•"/>
            </a:pPr>
            <a:r>
              <a:rPr lang="en-US" sz="3395" dirty="0">
                <a:solidFill>
                  <a:srgbClr val="FFFFFF"/>
                </a:solidFill>
                <a:latin typeface="Muli Bold"/>
              </a:rPr>
              <a:t>SIMPLICITY IN STRUCTURE, FREE READ AND WRITE CAPABILITY, BETTER SCALABILITY, 3-D STACKING ABILITY, LOW-COST POTENTIAL, AND HUGE CAPACITY OF DATA STORAGE.</a:t>
            </a:r>
          </a:p>
        </p:txBody>
      </p:sp>
      <p:sp>
        <p:nvSpPr>
          <p:cNvPr id="5" name="Date Placeholder 4">
            <a:extLst>
              <a:ext uri="{FF2B5EF4-FFF2-40B4-BE49-F238E27FC236}">
                <a16:creationId xmlns:a16="http://schemas.microsoft.com/office/drawing/2014/main" id="{93F53D49-8D9A-4392-8568-CBFC9CE8D040}"/>
              </a:ext>
            </a:extLst>
          </p:cNvPr>
          <p:cNvSpPr>
            <a:spLocks noGrp="1"/>
          </p:cNvSpPr>
          <p:nvPr>
            <p:ph type="dt" sz="half" idx="10"/>
          </p:nvPr>
        </p:nvSpPr>
        <p:spPr/>
        <p:txBody>
          <a:bodyPr/>
          <a:lstStyle/>
          <a:p>
            <a:fld id="{B6C76EE5-9EB7-43A5-8547-6BE5674B394A}" type="datetime1">
              <a:rPr lang="en-US" smtClean="0"/>
              <a:t>6/8/2021</a:t>
            </a:fld>
            <a:endParaRPr lang="en-US"/>
          </a:p>
        </p:txBody>
      </p:sp>
      <p:sp>
        <p:nvSpPr>
          <p:cNvPr id="6" name="Slide Number Placeholder 5">
            <a:extLst>
              <a:ext uri="{FF2B5EF4-FFF2-40B4-BE49-F238E27FC236}">
                <a16:creationId xmlns:a16="http://schemas.microsoft.com/office/drawing/2014/main" id="{568A73CD-4D49-4884-B360-B21A9D2E37D8}"/>
              </a:ext>
            </a:extLst>
          </p:cNvPr>
          <p:cNvSpPr>
            <a:spLocks noGrp="1"/>
          </p:cNvSpPr>
          <p:nvPr>
            <p:ph type="sldNum" sz="quarter" idx="12"/>
          </p:nvPr>
        </p:nvSpPr>
        <p:spPr/>
        <p:txBody>
          <a:bodyPr/>
          <a:lstStyle/>
          <a:p>
            <a:fld id="{B6F15528-21DE-4FAA-801E-634DDDAF4B2B}" type="slidenum">
              <a:rPr lang="en-US" smtClean="0"/>
              <a:pPr/>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86069" y="-342900"/>
            <a:ext cx="5160420" cy="11087100"/>
            <a:chOff x="0" y="0"/>
            <a:chExt cx="20035436" cy="43045889"/>
          </a:xfrm>
        </p:grpSpPr>
        <p:sp>
          <p:nvSpPr>
            <p:cNvPr id="3" name="Freeform 3"/>
            <p:cNvSpPr/>
            <p:nvPr/>
          </p:nvSpPr>
          <p:spPr>
            <a:xfrm>
              <a:off x="0" y="0"/>
              <a:ext cx="20035436" cy="43045890"/>
            </a:xfrm>
            <a:custGeom>
              <a:avLst/>
              <a:gdLst/>
              <a:ahLst/>
              <a:cxnLst/>
              <a:rect l="l" t="t" r="r" b="b"/>
              <a:pathLst>
                <a:path w="20035436" h="43045890">
                  <a:moveTo>
                    <a:pt x="0" y="0"/>
                  </a:moveTo>
                  <a:lnTo>
                    <a:pt x="0" y="43045890"/>
                  </a:lnTo>
                  <a:lnTo>
                    <a:pt x="20035436" y="43045890"/>
                  </a:lnTo>
                  <a:lnTo>
                    <a:pt x="20035436" y="0"/>
                  </a:lnTo>
                  <a:lnTo>
                    <a:pt x="0" y="0"/>
                  </a:lnTo>
                  <a:close/>
                  <a:moveTo>
                    <a:pt x="19974475" y="42984930"/>
                  </a:moveTo>
                  <a:lnTo>
                    <a:pt x="59690" y="42984930"/>
                  </a:lnTo>
                  <a:lnTo>
                    <a:pt x="59690" y="59690"/>
                  </a:lnTo>
                  <a:lnTo>
                    <a:pt x="19974475" y="59690"/>
                  </a:lnTo>
                  <a:lnTo>
                    <a:pt x="19974475" y="42984930"/>
                  </a:lnTo>
                  <a:close/>
                </a:path>
              </a:pathLst>
            </a:custGeom>
            <a:solidFill>
              <a:srgbClr val="3112F6"/>
            </a:solidFill>
          </p:spPr>
        </p:sp>
      </p:grpSp>
      <p:pic>
        <p:nvPicPr>
          <p:cNvPr id="4" name="Picture 4"/>
          <p:cNvPicPr>
            <a:picLocks noChangeAspect="1"/>
          </p:cNvPicPr>
          <p:nvPr/>
        </p:nvPicPr>
        <p:blipFill>
          <a:blip r:embed="rId2"/>
          <a:srcRect/>
          <a:stretch>
            <a:fillRect/>
          </a:stretch>
        </p:blipFill>
        <p:spPr>
          <a:xfrm>
            <a:off x="592796" y="4151450"/>
            <a:ext cx="3626616" cy="2765824"/>
          </a:xfrm>
          <a:prstGeom prst="rect">
            <a:avLst/>
          </a:prstGeom>
        </p:spPr>
      </p:pic>
      <p:sp>
        <p:nvSpPr>
          <p:cNvPr id="5" name="TextBox 5"/>
          <p:cNvSpPr txBox="1"/>
          <p:nvPr/>
        </p:nvSpPr>
        <p:spPr>
          <a:xfrm>
            <a:off x="750671" y="2975115"/>
            <a:ext cx="5651667" cy="1087623"/>
          </a:xfrm>
          <a:prstGeom prst="rect">
            <a:avLst/>
          </a:prstGeom>
        </p:spPr>
        <p:txBody>
          <a:bodyPr lIns="0" tIns="0" rIns="0" bIns="0" rtlCol="0" anchor="t">
            <a:spAutoFit/>
          </a:bodyPr>
          <a:lstStyle/>
          <a:p>
            <a:pPr>
              <a:lnSpc>
                <a:spcPts val="8640"/>
              </a:lnSpc>
            </a:pPr>
            <a:r>
              <a:rPr lang="en-US" sz="7200" dirty="0">
                <a:solidFill>
                  <a:srgbClr val="7D36E4"/>
                </a:solidFill>
                <a:latin typeface="Muli Bold Bold"/>
              </a:rPr>
              <a:t>PEDOT</a:t>
            </a:r>
          </a:p>
        </p:txBody>
      </p:sp>
      <p:grpSp>
        <p:nvGrpSpPr>
          <p:cNvPr id="6" name="Group 6"/>
          <p:cNvGrpSpPr/>
          <p:nvPr/>
        </p:nvGrpSpPr>
        <p:grpSpPr>
          <a:xfrm>
            <a:off x="5472771" y="1550332"/>
            <a:ext cx="12177783" cy="1415258"/>
            <a:chOff x="0" y="0"/>
            <a:chExt cx="16237044" cy="1887010"/>
          </a:xfrm>
        </p:grpSpPr>
        <p:sp>
          <p:nvSpPr>
            <p:cNvPr id="7" name="TextBox 7"/>
            <p:cNvSpPr txBox="1"/>
            <p:nvPr/>
          </p:nvSpPr>
          <p:spPr>
            <a:xfrm>
              <a:off x="2990828" y="-76200"/>
              <a:ext cx="13246216" cy="1963210"/>
            </a:xfrm>
            <a:prstGeom prst="rect">
              <a:avLst/>
            </a:prstGeom>
          </p:spPr>
          <p:txBody>
            <a:bodyPr lIns="0" tIns="0" rIns="0" bIns="0" rtlCol="0" anchor="t">
              <a:spAutoFit/>
            </a:bodyPr>
            <a:lstStyle/>
            <a:p>
              <a:pPr>
                <a:lnSpc>
                  <a:spcPts val="3979"/>
                </a:lnSpc>
              </a:pPr>
              <a:r>
                <a:rPr lang="en-US" sz="2652" spc="-26" dirty="0">
                  <a:solidFill>
                    <a:srgbClr val="000000"/>
                  </a:solidFill>
                  <a:latin typeface="Roboto Mono Regular"/>
                </a:rPr>
                <a:t>The material is a blend of a negatively-charged polymer called PSS and a </a:t>
              </a:r>
              <a:r>
                <a:rPr lang="en-US" sz="2652" spc="-26" dirty="0" err="1">
                  <a:solidFill>
                    <a:srgbClr val="000000"/>
                  </a:solidFill>
                  <a:latin typeface="Roboto Mono Regular"/>
                </a:rPr>
                <a:t>positivelycharged</a:t>
              </a:r>
              <a:r>
                <a:rPr lang="en-US" sz="2652" spc="-26" dirty="0">
                  <a:solidFill>
                    <a:srgbClr val="000000"/>
                  </a:solidFill>
                  <a:latin typeface="Roboto Mono Regular"/>
                </a:rPr>
                <a:t> one called PEDT+</a:t>
              </a:r>
            </a:p>
          </p:txBody>
        </p:sp>
        <p:sp>
          <p:nvSpPr>
            <p:cNvPr id="8" name="TextBox 8"/>
            <p:cNvSpPr txBox="1"/>
            <p:nvPr/>
          </p:nvSpPr>
          <p:spPr>
            <a:xfrm>
              <a:off x="0" y="543308"/>
              <a:ext cx="1737807" cy="821356"/>
            </a:xfrm>
            <a:prstGeom prst="rect">
              <a:avLst/>
            </a:prstGeom>
          </p:spPr>
          <p:txBody>
            <a:bodyPr lIns="0" tIns="0" rIns="0" bIns="0" rtlCol="0" anchor="t">
              <a:spAutoFit/>
            </a:bodyPr>
            <a:lstStyle/>
            <a:p>
              <a:pPr algn="ctr">
                <a:lnSpc>
                  <a:spcPts val="4851"/>
                </a:lnSpc>
              </a:pPr>
              <a:r>
                <a:rPr lang="en-US" sz="4042" u="sng">
                  <a:solidFill>
                    <a:srgbClr val="7D36E4"/>
                  </a:solidFill>
                  <a:latin typeface="Muli Bold Bold"/>
                </a:rPr>
                <a:t>no.1</a:t>
              </a:r>
            </a:p>
          </p:txBody>
        </p:sp>
      </p:grpSp>
      <p:grpSp>
        <p:nvGrpSpPr>
          <p:cNvPr id="9" name="Group 9"/>
          <p:cNvGrpSpPr/>
          <p:nvPr/>
        </p:nvGrpSpPr>
        <p:grpSpPr>
          <a:xfrm>
            <a:off x="5472771" y="4062738"/>
            <a:ext cx="11786529" cy="886952"/>
            <a:chOff x="0" y="0"/>
            <a:chExt cx="15715372" cy="1182603"/>
          </a:xfrm>
        </p:grpSpPr>
        <p:sp>
          <p:nvSpPr>
            <p:cNvPr id="10" name="TextBox 10"/>
            <p:cNvSpPr txBox="1"/>
            <p:nvPr/>
          </p:nvSpPr>
          <p:spPr>
            <a:xfrm>
              <a:off x="2894737" y="-66675"/>
              <a:ext cx="12820635" cy="1249278"/>
            </a:xfrm>
            <a:prstGeom prst="rect">
              <a:avLst/>
            </a:prstGeom>
          </p:spPr>
          <p:txBody>
            <a:bodyPr lIns="0" tIns="0" rIns="0" bIns="0" rtlCol="0" anchor="t">
              <a:spAutoFit/>
            </a:bodyPr>
            <a:lstStyle/>
            <a:p>
              <a:pPr>
                <a:lnSpc>
                  <a:spcPts val="3879"/>
                </a:lnSpc>
              </a:pPr>
              <a:r>
                <a:rPr lang="en-US" sz="2586" spc="-25">
                  <a:solidFill>
                    <a:srgbClr val="000000"/>
                  </a:solidFill>
                  <a:latin typeface="Roboto Mono Regular"/>
                </a:rPr>
                <a:t>It is the basic non-conducting polymer used in the construction of plastic memory.</a:t>
              </a:r>
            </a:p>
          </p:txBody>
        </p:sp>
        <p:sp>
          <p:nvSpPr>
            <p:cNvPr id="11" name="TextBox 11"/>
            <p:cNvSpPr txBox="1"/>
            <p:nvPr/>
          </p:nvSpPr>
          <p:spPr>
            <a:xfrm>
              <a:off x="0" y="-147079"/>
              <a:ext cx="1681974" cy="810244"/>
            </a:xfrm>
            <a:prstGeom prst="rect">
              <a:avLst/>
            </a:prstGeom>
          </p:spPr>
          <p:txBody>
            <a:bodyPr lIns="0" tIns="0" rIns="0" bIns="0" rtlCol="0" anchor="t">
              <a:spAutoFit/>
            </a:bodyPr>
            <a:lstStyle/>
            <a:p>
              <a:pPr algn="ctr">
                <a:lnSpc>
                  <a:spcPts val="4729"/>
                </a:lnSpc>
              </a:pPr>
              <a:r>
                <a:rPr lang="en-US" sz="3941" u="sng">
                  <a:solidFill>
                    <a:srgbClr val="7D36E4"/>
                  </a:solidFill>
                  <a:latin typeface="Muli Bold Bold"/>
                </a:rPr>
                <a:t>no.2</a:t>
              </a:r>
            </a:p>
          </p:txBody>
        </p:sp>
      </p:grpSp>
      <p:grpSp>
        <p:nvGrpSpPr>
          <p:cNvPr id="12" name="Group 12"/>
          <p:cNvGrpSpPr/>
          <p:nvPr/>
        </p:nvGrpSpPr>
        <p:grpSpPr>
          <a:xfrm>
            <a:off x="5472771" y="5980357"/>
            <a:ext cx="11786529" cy="1276532"/>
            <a:chOff x="0" y="0"/>
            <a:chExt cx="15715372" cy="1702042"/>
          </a:xfrm>
        </p:grpSpPr>
        <p:sp>
          <p:nvSpPr>
            <p:cNvPr id="13" name="TextBox 13"/>
            <p:cNvSpPr txBox="1"/>
            <p:nvPr/>
          </p:nvSpPr>
          <p:spPr>
            <a:xfrm>
              <a:off x="2894737" y="-204229"/>
              <a:ext cx="12820635" cy="1906272"/>
            </a:xfrm>
            <a:prstGeom prst="rect">
              <a:avLst/>
            </a:prstGeom>
          </p:spPr>
          <p:txBody>
            <a:bodyPr lIns="0" tIns="0" rIns="0" bIns="0" rtlCol="0" anchor="t">
              <a:spAutoFit/>
            </a:bodyPr>
            <a:lstStyle/>
            <a:p>
              <a:pPr>
                <a:lnSpc>
                  <a:spcPts val="3879"/>
                </a:lnSpc>
              </a:pPr>
              <a:r>
                <a:rPr lang="en-US" sz="2586" spc="-25">
                  <a:solidFill>
                    <a:srgbClr val="000000"/>
                  </a:solidFill>
                  <a:latin typeface="Roboto Mono Regular"/>
                </a:rPr>
                <a:t>The PEDOT-based memory card consists of a grid of circuits comprising polymer</a:t>
              </a:r>
            </a:p>
            <a:p>
              <a:pPr>
                <a:lnSpc>
                  <a:spcPts val="3879"/>
                </a:lnSpc>
              </a:pPr>
              <a:r>
                <a:rPr lang="en-US" sz="1425" spc="-14">
                  <a:solidFill>
                    <a:srgbClr val="000000"/>
                  </a:solidFill>
                  <a:latin typeface="Arimo"/>
                </a:rPr>
                <a:t>fuses.</a:t>
              </a:r>
            </a:p>
          </p:txBody>
        </p:sp>
        <p:sp>
          <p:nvSpPr>
            <p:cNvPr id="14" name="TextBox 14"/>
            <p:cNvSpPr txBox="1"/>
            <p:nvPr/>
          </p:nvSpPr>
          <p:spPr>
            <a:xfrm>
              <a:off x="0" y="43863"/>
              <a:ext cx="1681974" cy="810244"/>
            </a:xfrm>
            <a:prstGeom prst="rect">
              <a:avLst/>
            </a:prstGeom>
          </p:spPr>
          <p:txBody>
            <a:bodyPr lIns="0" tIns="0" rIns="0" bIns="0" rtlCol="0" anchor="t">
              <a:spAutoFit/>
            </a:bodyPr>
            <a:lstStyle/>
            <a:p>
              <a:pPr algn="ctr">
                <a:lnSpc>
                  <a:spcPts val="4729"/>
                </a:lnSpc>
              </a:pPr>
              <a:r>
                <a:rPr lang="en-US" sz="3941" u="sng">
                  <a:solidFill>
                    <a:srgbClr val="7D36E4"/>
                  </a:solidFill>
                  <a:latin typeface="Muli Bold Bold"/>
                </a:rPr>
                <a:t>no.3</a:t>
              </a:r>
            </a:p>
          </p:txBody>
        </p:sp>
      </p:grpSp>
      <p:sp>
        <p:nvSpPr>
          <p:cNvPr id="15" name="Date Placeholder 14">
            <a:extLst>
              <a:ext uri="{FF2B5EF4-FFF2-40B4-BE49-F238E27FC236}">
                <a16:creationId xmlns:a16="http://schemas.microsoft.com/office/drawing/2014/main" id="{FA9537F0-F591-48CB-9AFA-7DDF6995B5EB}"/>
              </a:ext>
            </a:extLst>
          </p:cNvPr>
          <p:cNvSpPr>
            <a:spLocks noGrp="1"/>
          </p:cNvSpPr>
          <p:nvPr>
            <p:ph type="dt" sz="half" idx="10"/>
          </p:nvPr>
        </p:nvSpPr>
        <p:spPr/>
        <p:txBody>
          <a:bodyPr/>
          <a:lstStyle/>
          <a:p>
            <a:fld id="{239BA8C1-840E-4344-BCD0-AD087B57394A}" type="datetime1">
              <a:rPr lang="en-US" smtClean="0"/>
              <a:t>6/8/2021</a:t>
            </a:fld>
            <a:endParaRPr lang="en-US"/>
          </a:p>
        </p:txBody>
      </p:sp>
      <p:sp>
        <p:nvSpPr>
          <p:cNvPr id="16" name="Slide Number Placeholder 15">
            <a:extLst>
              <a:ext uri="{FF2B5EF4-FFF2-40B4-BE49-F238E27FC236}">
                <a16:creationId xmlns:a16="http://schemas.microsoft.com/office/drawing/2014/main" id="{F46EA717-DC91-4059-8D14-C909D9118F53}"/>
              </a:ext>
            </a:extLst>
          </p:cNvPr>
          <p:cNvSpPr>
            <a:spLocks noGrp="1"/>
          </p:cNvSpPr>
          <p:nvPr>
            <p:ph type="sldNum" sz="quarter" idx="12"/>
          </p:nvPr>
        </p:nvSpPr>
        <p:spPr/>
        <p:txBody>
          <a:bodyPr/>
          <a:lstStyle/>
          <a:p>
            <a:fld id="{B6F15528-21DE-4FAA-801E-634DDDAF4B2B}" type="slidenum">
              <a:rPr lang="en-US" smtClean="0"/>
              <a:pPr/>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4781" b="658"/>
          <a:stretch>
            <a:fillRect/>
          </a:stretch>
        </p:blipFill>
        <p:spPr>
          <a:xfrm>
            <a:off x="871507" y="3498558"/>
            <a:ext cx="15881761" cy="5759742"/>
          </a:xfrm>
          <a:prstGeom prst="rect">
            <a:avLst/>
          </a:prstGeom>
        </p:spPr>
      </p:pic>
      <p:sp>
        <p:nvSpPr>
          <p:cNvPr id="3" name="TextBox 3"/>
          <p:cNvSpPr txBox="1"/>
          <p:nvPr/>
        </p:nvSpPr>
        <p:spPr>
          <a:xfrm>
            <a:off x="4039165" y="866775"/>
            <a:ext cx="10845165" cy="1533525"/>
          </a:xfrm>
          <a:prstGeom prst="rect">
            <a:avLst/>
          </a:prstGeom>
        </p:spPr>
        <p:txBody>
          <a:bodyPr lIns="0" tIns="0" rIns="0" bIns="0" rtlCol="0" anchor="t">
            <a:spAutoFit/>
          </a:bodyPr>
          <a:lstStyle/>
          <a:p>
            <a:pPr algn="ctr">
              <a:lnSpc>
                <a:spcPts val="12599"/>
              </a:lnSpc>
            </a:pPr>
            <a:r>
              <a:rPr lang="en-US" sz="9000" dirty="0">
                <a:solidFill>
                  <a:srgbClr val="7D36E4"/>
                </a:solidFill>
                <a:latin typeface="Open Sans Extra Bold"/>
              </a:rPr>
              <a:t>TYPES OF MEMORY</a:t>
            </a:r>
          </a:p>
        </p:txBody>
      </p:sp>
      <p:sp>
        <p:nvSpPr>
          <p:cNvPr id="4" name="Date Placeholder 3">
            <a:extLst>
              <a:ext uri="{FF2B5EF4-FFF2-40B4-BE49-F238E27FC236}">
                <a16:creationId xmlns:a16="http://schemas.microsoft.com/office/drawing/2014/main" id="{CB124E26-6B10-4BA6-AA7D-013D220AC91A}"/>
              </a:ext>
            </a:extLst>
          </p:cNvPr>
          <p:cNvSpPr>
            <a:spLocks noGrp="1"/>
          </p:cNvSpPr>
          <p:nvPr>
            <p:ph type="dt" sz="half" idx="10"/>
          </p:nvPr>
        </p:nvSpPr>
        <p:spPr/>
        <p:txBody>
          <a:bodyPr/>
          <a:lstStyle/>
          <a:p>
            <a:fld id="{E3EC6A4D-7A9A-4A5E-804F-CBA98EE24300}" type="datetime1">
              <a:rPr lang="en-US" smtClean="0"/>
              <a:t>6/8/2021</a:t>
            </a:fld>
            <a:endParaRPr lang="en-US"/>
          </a:p>
        </p:txBody>
      </p:sp>
      <p:sp>
        <p:nvSpPr>
          <p:cNvPr id="5" name="Slide Number Placeholder 4">
            <a:extLst>
              <a:ext uri="{FF2B5EF4-FFF2-40B4-BE49-F238E27FC236}">
                <a16:creationId xmlns:a16="http://schemas.microsoft.com/office/drawing/2014/main" id="{87474FE7-F476-487C-BA41-73FDE8FF66B2}"/>
              </a:ext>
            </a:extLst>
          </p:cNvPr>
          <p:cNvSpPr>
            <a:spLocks noGrp="1"/>
          </p:cNvSpPr>
          <p:nvPr>
            <p:ph type="sldNum" sz="quarter" idx="12"/>
          </p:nvPr>
        </p:nvSpPr>
        <p:spPr/>
        <p:txBody>
          <a:bodyPr/>
          <a:lstStyle/>
          <a:p>
            <a:fld id="{B6F15528-21DE-4FAA-801E-634DDDAF4B2B}" type="slidenum">
              <a:rPr lang="en-US" smtClean="0"/>
              <a:pPr/>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rcRect t="12500" b="12500"/>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1028700" y="1038225"/>
            <a:ext cx="11869581" cy="1087623"/>
          </a:xfrm>
          <a:prstGeom prst="rect">
            <a:avLst/>
          </a:prstGeom>
        </p:spPr>
        <p:txBody>
          <a:bodyPr lIns="0" tIns="0" rIns="0" bIns="0" rtlCol="0" anchor="t">
            <a:spAutoFit/>
          </a:bodyPr>
          <a:lstStyle/>
          <a:p>
            <a:pPr>
              <a:lnSpc>
                <a:spcPts val="8639"/>
              </a:lnSpc>
            </a:pPr>
            <a:r>
              <a:rPr lang="en-US" sz="7199" dirty="0">
                <a:solidFill>
                  <a:srgbClr val="FFFFFF"/>
                </a:solidFill>
                <a:latin typeface="Muli Bold Bold"/>
              </a:rPr>
              <a:t>CONSTRUCTION</a:t>
            </a:r>
          </a:p>
        </p:txBody>
      </p:sp>
      <p:grpSp>
        <p:nvGrpSpPr>
          <p:cNvPr id="3" name="Group 3"/>
          <p:cNvGrpSpPr/>
          <p:nvPr/>
        </p:nvGrpSpPr>
        <p:grpSpPr>
          <a:xfrm>
            <a:off x="6382467" y="5004269"/>
            <a:ext cx="5959180" cy="3113949"/>
            <a:chOff x="0" y="0"/>
            <a:chExt cx="7945573" cy="4151932"/>
          </a:xfrm>
        </p:grpSpPr>
        <p:sp>
          <p:nvSpPr>
            <p:cNvPr id="4" name="TextBox 4"/>
            <p:cNvSpPr txBox="1"/>
            <p:nvPr/>
          </p:nvSpPr>
          <p:spPr>
            <a:xfrm>
              <a:off x="0" y="0"/>
              <a:ext cx="1449792" cy="1436918"/>
            </a:xfrm>
            <a:prstGeom prst="rect">
              <a:avLst/>
            </a:prstGeom>
          </p:spPr>
          <p:txBody>
            <a:bodyPr lIns="0" tIns="0" rIns="0" bIns="0" rtlCol="0" anchor="t">
              <a:spAutoFit/>
            </a:bodyPr>
            <a:lstStyle/>
            <a:p>
              <a:pPr>
                <a:lnSpc>
                  <a:spcPts val="4243"/>
                </a:lnSpc>
              </a:pPr>
              <a:r>
                <a:rPr lang="en-US" sz="3536" u="sng">
                  <a:solidFill>
                    <a:srgbClr val="FFFFFF"/>
                  </a:solidFill>
                  <a:latin typeface="Muli Bold Bold"/>
                </a:rPr>
                <a:t>Step 2</a:t>
              </a:r>
            </a:p>
          </p:txBody>
        </p:sp>
        <p:sp>
          <p:nvSpPr>
            <p:cNvPr id="5" name="TextBox 5"/>
            <p:cNvSpPr txBox="1"/>
            <p:nvPr/>
          </p:nvSpPr>
          <p:spPr>
            <a:xfrm>
              <a:off x="0" y="1854672"/>
              <a:ext cx="7945573" cy="2297260"/>
            </a:xfrm>
            <a:prstGeom prst="rect">
              <a:avLst/>
            </a:prstGeom>
          </p:spPr>
          <p:txBody>
            <a:bodyPr lIns="0" tIns="0" rIns="0" bIns="0" rtlCol="0" anchor="t">
              <a:spAutoFit/>
            </a:bodyPr>
            <a:lstStyle/>
            <a:p>
              <a:pPr>
                <a:lnSpc>
                  <a:spcPts val="3480"/>
                </a:lnSpc>
              </a:pPr>
              <a:r>
                <a:rPr lang="en-US" sz="2320" spc="-23">
                  <a:solidFill>
                    <a:srgbClr val="FFFFFF"/>
                  </a:solidFill>
                  <a:latin typeface="Roboto Mono Regular"/>
                </a:rPr>
                <a:t>A large applied current causes specific fuses to ”blow,” leaving a mix of functioning and non-functioning connections.</a:t>
              </a:r>
            </a:p>
          </p:txBody>
        </p:sp>
      </p:grpSp>
      <p:grpSp>
        <p:nvGrpSpPr>
          <p:cNvPr id="6" name="Group 6"/>
          <p:cNvGrpSpPr/>
          <p:nvPr/>
        </p:nvGrpSpPr>
        <p:grpSpPr>
          <a:xfrm>
            <a:off x="238310" y="5143500"/>
            <a:ext cx="5837831" cy="2891204"/>
            <a:chOff x="0" y="0"/>
            <a:chExt cx="7783775" cy="3854938"/>
          </a:xfrm>
        </p:grpSpPr>
        <p:sp>
          <p:nvSpPr>
            <p:cNvPr id="7" name="TextBox 7"/>
            <p:cNvSpPr txBox="1"/>
            <p:nvPr/>
          </p:nvSpPr>
          <p:spPr>
            <a:xfrm>
              <a:off x="0" y="0"/>
              <a:ext cx="1420269" cy="1334133"/>
            </a:xfrm>
            <a:prstGeom prst="rect">
              <a:avLst/>
            </a:prstGeom>
          </p:spPr>
          <p:txBody>
            <a:bodyPr lIns="0" tIns="0" rIns="0" bIns="0" rtlCol="0" anchor="t">
              <a:spAutoFit/>
            </a:bodyPr>
            <a:lstStyle/>
            <a:p>
              <a:pPr>
                <a:lnSpc>
                  <a:spcPts val="3939"/>
                </a:lnSpc>
              </a:pPr>
              <a:r>
                <a:rPr lang="en-US" sz="3283" u="sng">
                  <a:solidFill>
                    <a:srgbClr val="FFFFFF"/>
                  </a:solidFill>
                  <a:latin typeface="Muli Bold Bold"/>
                </a:rPr>
                <a:t>Step1</a:t>
              </a:r>
            </a:p>
          </p:txBody>
        </p:sp>
        <p:sp>
          <p:nvSpPr>
            <p:cNvPr id="8" name="TextBox 8"/>
            <p:cNvSpPr txBox="1"/>
            <p:nvPr/>
          </p:nvSpPr>
          <p:spPr>
            <a:xfrm>
              <a:off x="0" y="1708391"/>
              <a:ext cx="7783775" cy="2146547"/>
            </a:xfrm>
            <a:prstGeom prst="rect">
              <a:avLst/>
            </a:prstGeom>
          </p:spPr>
          <p:txBody>
            <a:bodyPr lIns="0" tIns="0" rIns="0" bIns="0" rtlCol="0" anchor="t">
              <a:spAutoFit/>
            </a:bodyPr>
            <a:lstStyle/>
            <a:p>
              <a:pPr>
                <a:lnSpc>
                  <a:spcPts val="3231"/>
                </a:lnSpc>
              </a:pPr>
              <a:r>
                <a:rPr lang="en-US" sz="2154" spc="-21" dirty="0">
                  <a:solidFill>
                    <a:srgbClr val="FFFFFF"/>
                  </a:solidFill>
                  <a:latin typeface="Roboto Mono Regular"/>
                </a:rPr>
                <a:t>The PEDOT-based memory card consists of a grid of circuits comprising polymer</a:t>
              </a:r>
            </a:p>
            <a:p>
              <a:pPr>
                <a:lnSpc>
                  <a:spcPts val="3231"/>
                </a:lnSpc>
              </a:pPr>
              <a:r>
                <a:rPr lang="en-US" sz="1187" spc="-11" dirty="0">
                  <a:solidFill>
                    <a:srgbClr val="FFFFFF"/>
                  </a:solidFill>
                  <a:latin typeface="Arimo"/>
                </a:rPr>
                <a:t>fuses.</a:t>
              </a:r>
            </a:p>
          </p:txBody>
        </p:sp>
      </p:grpSp>
      <p:grpSp>
        <p:nvGrpSpPr>
          <p:cNvPr id="9" name="Group 9"/>
          <p:cNvGrpSpPr/>
          <p:nvPr/>
        </p:nvGrpSpPr>
        <p:grpSpPr>
          <a:xfrm>
            <a:off x="12898281" y="4884257"/>
            <a:ext cx="5557740" cy="3233961"/>
            <a:chOff x="0" y="0"/>
            <a:chExt cx="7410320" cy="4311948"/>
          </a:xfrm>
        </p:grpSpPr>
        <p:sp>
          <p:nvSpPr>
            <p:cNvPr id="10" name="TextBox 10"/>
            <p:cNvSpPr txBox="1"/>
            <p:nvPr/>
          </p:nvSpPr>
          <p:spPr>
            <a:xfrm>
              <a:off x="0" y="9525"/>
              <a:ext cx="1352127" cy="1297235"/>
            </a:xfrm>
            <a:prstGeom prst="rect">
              <a:avLst/>
            </a:prstGeom>
          </p:spPr>
          <p:txBody>
            <a:bodyPr lIns="0" tIns="0" rIns="0" bIns="0" rtlCol="0" anchor="t">
              <a:spAutoFit/>
            </a:bodyPr>
            <a:lstStyle/>
            <a:p>
              <a:pPr>
                <a:lnSpc>
                  <a:spcPts val="3859"/>
                </a:lnSpc>
              </a:pPr>
              <a:r>
                <a:rPr lang="en-US" sz="3215" u="sng">
                  <a:solidFill>
                    <a:srgbClr val="FFFFFF"/>
                  </a:solidFill>
                  <a:latin typeface="Muli Bold Bold"/>
                </a:rPr>
                <a:t>Step3</a:t>
              </a:r>
            </a:p>
          </p:txBody>
        </p:sp>
        <p:sp>
          <p:nvSpPr>
            <p:cNvPr id="11" name="TextBox 11"/>
            <p:cNvSpPr txBox="1"/>
            <p:nvPr/>
          </p:nvSpPr>
          <p:spPr>
            <a:xfrm>
              <a:off x="0" y="1681497"/>
              <a:ext cx="7410320" cy="2630451"/>
            </a:xfrm>
            <a:prstGeom prst="rect">
              <a:avLst/>
            </a:prstGeom>
          </p:spPr>
          <p:txBody>
            <a:bodyPr lIns="0" tIns="0" rIns="0" bIns="0" rtlCol="0" anchor="t">
              <a:spAutoFit/>
            </a:bodyPr>
            <a:lstStyle/>
            <a:p>
              <a:pPr>
                <a:lnSpc>
                  <a:spcPts val="3165"/>
                </a:lnSpc>
              </a:pPr>
              <a:r>
                <a:rPr lang="en-US" sz="2110" spc="-21">
                  <a:solidFill>
                    <a:srgbClr val="FFFFFF"/>
                  </a:solidFill>
                  <a:latin typeface="Roboto Mono Regular"/>
                </a:rPr>
                <a:t>A two-terminal device in which an organic semiconducting polymer is sandwiched between two electrodes, indium doped tin oxide (ITO) and aluminum.</a:t>
              </a:r>
            </a:p>
          </p:txBody>
        </p:sp>
      </p:grpSp>
      <p:sp>
        <p:nvSpPr>
          <p:cNvPr id="12" name="Date Placeholder 11">
            <a:extLst>
              <a:ext uri="{FF2B5EF4-FFF2-40B4-BE49-F238E27FC236}">
                <a16:creationId xmlns:a16="http://schemas.microsoft.com/office/drawing/2014/main" id="{D2BFB016-2176-4DE0-8C61-39B69AABA6E0}"/>
              </a:ext>
            </a:extLst>
          </p:cNvPr>
          <p:cNvSpPr>
            <a:spLocks noGrp="1"/>
          </p:cNvSpPr>
          <p:nvPr>
            <p:ph type="dt" sz="half" idx="10"/>
          </p:nvPr>
        </p:nvSpPr>
        <p:spPr/>
        <p:txBody>
          <a:bodyPr/>
          <a:lstStyle/>
          <a:p>
            <a:fld id="{5C1560AB-3BFB-4EFD-BDB6-A5B1317E20D1}" type="datetime1">
              <a:rPr lang="en-US" smtClean="0"/>
              <a:t>6/8/2021</a:t>
            </a:fld>
            <a:endParaRPr lang="en-US"/>
          </a:p>
        </p:txBody>
      </p:sp>
      <p:sp>
        <p:nvSpPr>
          <p:cNvPr id="13" name="Slide Number Placeholder 12">
            <a:extLst>
              <a:ext uri="{FF2B5EF4-FFF2-40B4-BE49-F238E27FC236}">
                <a16:creationId xmlns:a16="http://schemas.microsoft.com/office/drawing/2014/main" id="{A92E2785-E901-4538-83EB-4BE172BD937C}"/>
              </a:ext>
            </a:extLst>
          </p:cNvPr>
          <p:cNvSpPr>
            <a:spLocks noGrp="1"/>
          </p:cNvSpPr>
          <p:nvPr>
            <p:ph type="sldNum" sz="quarter" idx="12"/>
          </p:nvPr>
        </p:nvSpPr>
        <p:spPr/>
        <p:txBody>
          <a:bodyPr/>
          <a:lstStyle/>
          <a:p>
            <a:fld id="{B6F15528-21DE-4FAA-801E-634DDDAF4B2B}" type="slidenum">
              <a:rPr lang="en-US" smtClean="0"/>
              <a:pPr/>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112F6"/>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369" b="1369"/>
          <a:stretch>
            <a:fillRect/>
          </a:stretch>
        </p:blipFill>
        <p:spPr>
          <a:xfrm>
            <a:off x="2379806" y="1028700"/>
            <a:ext cx="13766698" cy="8167752"/>
          </a:xfrm>
          <a:prstGeom prst="rect">
            <a:avLst/>
          </a:prstGeom>
        </p:spPr>
      </p:pic>
      <p:sp>
        <p:nvSpPr>
          <p:cNvPr id="3" name="Date Placeholder 2">
            <a:extLst>
              <a:ext uri="{FF2B5EF4-FFF2-40B4-BE49-F238E27FC236}">
                <a16:creationId xmlns:a16="http://schemas.microsoft.com/office/drawing/2014/main" id="{D4260EF8-C862-452A-BCFD-B6E131519A87}"/>
              </a:ext>
            </a:extLst>
          </p:cNvPr>
          <p:cNvSpPr>
            <a:spLocks noGrp="1"/>
          </p:cNvSpPr>
          <p:nvPr>
            <p:ph type="dt" sz="half" idx="10"/>
          </p:nvPr>
        </p:nvSpPr>
        <p:spPr/>
        <p:txBody>
          <a:bodyPr/>
          <a:lstStyle/>
          <a:p>
            <a:fld id="{BE214FFF-5ADA-40A3-BF92-517FE1A48179}" type="datetime1">
              <a:rPr lang="en-US" smtClean="0"/>
              <a:t>6/8/2021</a:t>
            </a:fld>
            <a:endParaRPr lang="en-US"/>
          </a:p>
        </p:txBody>
      </p:sp>
      <p:sp>
        <p:nvSpPr>
          <p:cNvPr id="4" name="Slide Number Placeholder 3">
            <a:extLst>
              <a:ext uri="{FF2B5EF4-FFF2-40B4-BE49-F238E27FC236}">
                <a16:creationId xmlns:a16="http://schemas.microsoft.com/office/drawing/2014/main" id="{55D3A2B4-9590-45F0-97FF-003A83196267}"/>
              </a:ext>
            </a:extLst>
          </p:cNvPr>
          <p:cNvSpPr>
            <a:spLocks noGrp="1"/>
          </p:cNvSpPr>
          <p:nvPr>
            <p:ph type="sldNum" sz="quarter" idx="12"/>
          </p:nvPr>
        </p:nvSpPr>
        <p:spPr/>
        <p:txBody>
          <a:bodyPr/>
          <a:lstStyle/>
          <a:p>
            <a:fld id="{B6F15528-21DE-4FAA-801E-634DDDAF4B2B}" type="slidenum">
              <a:rPr lang="en-US" smtClean="0"/>
              <a:pPr/>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DFC"/>
        </a:solidFill>
        <a:effectLst/>
      </p:bgPr>
    </p:bg>
    <p:spTree>
      <p:nvGrpSpPr>
        <p:cNvPr id="1" name=""/>
        <p:cNvGrpSpPr/>
        <p:nvPr/>
      </p:nvGrpSpPr>
      <p:grpSpPr>
        <a:xfrm>
          <a:off x="0" y="0"/>
          <a:ext cx="0" cy="0"/>
          <a:chOff x="0" y="0"/>
          <a:chExt cx="0" cy="0"/>
        </a:xfrm>
      </p:grpSpPr>
      <p:sp>
        <p:nvSpPr>
          <p:cNvPr id="2" name="TextBox 2"/>
          <p:cNvSpPr txBox="1"/>
          <p:nvPr/>
        </p:nvSpPr>
        <p:spPr>
          <a:xfrm>
            <a:off x="2362730" y="1350450"/>
            <a:ext cx="13562541" cy="2184770"/>
          </a:xfrm>
          <a:prstGeom prst="rect">
            <a:avLst/>
          </a:prstGeom>
        </p:spPr>
        <p:txBody>
          <a:bodyPr lIns="0" tIns="0" rIns="0" bIns="0" rtlCol="0" anchor="t">
            <a:spAutoFit/>
          </a:bodyPr>
          <a:lstStyle/>
          <a:p>
            <a:pPr algn="ctr">
              <a:lnSpc>
                <a:spcPts val="8639"/>
              </a:lnSpc>
            </a:pPr>
            <a:r>
              <a:rPr lang="en-US" sz="7199" dirty="0">
                <a:solidFill>
                  <a:srgbClr val="3112F6"/>
                </a:solidFill>
                <a:latin typeface="Muli Bold Bold"/>
              </a:rPr>
              <a:t>READING AND WRITING THE MEMORY</a:t>
            </a:r>
          </a:p>
        </p:txBody>
      </p:sp>
      <p:sp>
        <p:nvSpPr>
          <p:cNvPr id="3" name="TextBox 3"/>
          <p:cNvSpPr txBox="1"/>
          <p:nvPr/>
        </p:nvSpPr>
        <p:spPr>
          <a:xfrm>
            <a:off x="9601202" y="5600700"/>
            <a:ext cx="8057615" cy="3281732"/>
          </a:xfrm>
          <a:prstGeom prst="rect">
            <a:avLst/>
          </a:prstGeom>
        </p:spPr>
        <p:txBody>
          <a:bodyPr lIns="0" tIns="0" rIns="0" bIns="0" rtlCol="0" anchor="t">
            <a:spAutoFit/>
          </a:bodyPr>
          <a:lstStyle/>
          <a:p>
            <a:pPr marL="342900" indent="-342900" algn="just">
              <a:lnSpc>
                <a:spcPts val="3746"/>
              </a:lnSpc>
              <a:buFont typeface="Arial" panose="020B0604020202020204" pitchFamily="34" charset="0"/>
              <a:buChar char="•"/>
            </a:pPr>
            <a:r>
              <a:rPr lang="en-US" sz="2497" spc="-24" dirty="0">
                <a:solidFill>
                  <a:srgbClr val="000000"/>
                </a:solidFill>
                <a:latin typeface="Roboto Mono Regular"/>
              </a:rPr>
              <a:t>A current is passed which gives a binary coded internal circuit in </a:t>
            </a:r>
            <a:r>
              <a:rPr lang="en-US" sz="2497" spc="-24" dirty="0" err="1">
                <a:solidFill>
                  <a:srgbClr val="000000"/>
                </a:solidFill>
                <a:latin typeface="Roboto Mono Regular"/>
              </a:rPr>
              <a:t>result.Once</a:t>
            </a:r>
            <a:r>
              <a:rPr lang="en-US" sz="2497" spc="-24" dirty="0">
                <a:solidFill>
                  <a:srgbClr val="000000"/>
                </a:solidFill>
                <a:latin typeface="Roboto Mono Regular"/>
              </a:rPr>
              <a:t> done the record is permanent and hence </a:t>
            </a:r>
          </a:p>
          <a:p>
            <a:pPr algn="just">
              <a:lnSpc>
                <a:spcPts val="3746"/>
              </a:lnSpc>
            </a:pPr>
            <a:r>
              <a:rPr lang="en-US" sz="2497" spc="-24" dirty="0">
                <a:solidFill>
                  <a:srgbClr val="000000"/>
                </a:solidFill>
                <a:latin typeface="Roboto Mono Regular"/>
              </a:rPr>
              <a:t>it cannot be rewritten.</a:t>
            </a:r>
          </a:p>
          <a:p>
            <a:pPr marL="342900" indent="-342900" algn="just">
              <a:lnSpc>
                <a:spcPts val="3746"/>
              </a:lnSpc>
              <a:buFont typeface="Arial" panose="020B0604020202020204" pitchFamily="34" charset="0"/>
              <a:buChar char="•"/>
            </a:pPr>
            <a:r>
              <a:rPr lang="en-US" sz="2497" spc="-24">
                <a:solidFill>
                  <a:srgbClr val="000000"/>
                </a:solidFill>
                <a:latin typeface="Roboto Mono Regular"/>
              </a:rPr>
              <a:t>To write </a:t>
            </a:r>
            <a:r>
              <a:rPr lang="en-US" sz="2497" spc="-24" dirty="0">
                <a:solidFill>
                  <a:srgbClr val="000000"/>
                </a:solidFill>
                <a:latin typeface="Roboto Mono Regular"/>
              </a:rPr>
              <a:t>a space charge to the device, they applied a positive 20-second, 3-volt pulse.</a:t>
            </a:r>
          </a:p>
        </p:txBody>
      </p:sp>
      <p:sp>
        <p:nvSpPr>
          <p:cNvPr id="4" name="TextBox 4"/>
          <p:cNvSpPr txBox="1"/>
          <p:nvPr/>
        </p:nvSpPr>
        <p:spPr>
          <a:xfrm>
            <a:off x="640931" y="4449010"/>
            <a:ext cx="8045869" cy="887730"/>
          </a:xfrm>
          <a:prstGeom prst="rect">
            <a:avLst/>
          </a:prstGeom>
        </p:spPr>
        <p:txBody>
          <a:bodyPr lIns="0" tIns="0" rIns="0" bIns="0" rtlCol="0" anchor="t">
            <a:spAutoFit/>
          </a:bodyPr>
          <a:lstStyle/>
          <a:p>
            <a:pPr algn="ctr">
              <a:lnSpc>
                <a:spcPts val="7280"/>
              </a:lnSpc>
            </a:pPr>
            <a:r>
              <a:rPr lang="en-US" sz="5200" dirty="0">
                <a:solidFill>
                  <a:srgbClr val="000000"/>
                </a:solidFill>
                <a:latin typeface="Open Sans"/>
              </a:rPr>
              <a:t>Reading</a:t>
            </a:r>
          </a:p>
        </p:txBody>
      </p:sp>
      <p:sp>
        <p:nvSpPr>
          <p:cNvPr id="5" name="TextBox 5"/>
          <p:cNvSpPr txBox="1"/>
          <p:nvPr/>
        </p:nvSpPr>
        <p:spPr>
          <a:xfrm>
            <a:off x="12420600" y="4255770"/>
            <a:ext cx="2215197" cy="887730"/>
          </a:xfrm>
          <a:prstGeom prst="rect">
            <a:avLst/>
          </a:prstGeom>
        </p:spPr>
        <p:txBody>
          <a:bodyPr lIns="0" tIns="0" rIns="0" bIns="0" rtlCol="0" anchor="t">
            <a:spAutoFit/>
          </a:bodyPr>
          <a:lstStyle/>
          <a:p>
            <a:pPr algn="ctr">
              <a:lnSpc>
                <a:spcPts val="7280"/>
              </a:lnSpc>
            </a:pPr>
            <a:r>
              <a:rPr lang="en-US" sz="5200" dirty="0">
                <a:solidFill>
                  <a:srgbClr val="000000"/>
                </a:solidFill>
                <a:latin typeface="Open Sans"/>
              </a:rPr>
              <a:t>Writing</a:t>
            </a:r>
          </a:p>
        </p:txBody>
      </p:sp>
      <p:sp>
        <p:nvSpPr>
          <p:cNvPr id="6" name="TextBox 6"/>
          <p:cNvSpPr txBox="1"/>
          <p:nvPr/>
        </p:nvSpPr>
        <p:spPr>
          <a:xfrm>
            <a:off x="1218327" y="5905500"/>
            <a:ext cx="7910433" cy="2805768"/>
          </a:xfrm>
          <a:prstGeom prst="rect">
            <a:avLst/>
          </a:prstGeom>
        </p:spPr>
        <p:txBody>
          <a:bodyPr lIns="0" tIns="0" rIns="0" bIns="0" rtlCol="0" anchor="t">
            <a:spAutoFit/>
          </a:bodyPr>
          <a:lstStyle/>
          <a:p>
            <a:pPr marL="342900" indent="-342900" algn="just">
              <a:lnSpc>
                <a:spcPts val="3677"/>
              </a:lnSpc>
              <a:buFont typeface="Arial" panose="020B0604020202020204" pitchFamily="34" charset="0"/>
              <a:buChar char="•"/>
            </a:pPr>
            <a:r>
              <a:rPr lang="en-US" sz="2451" spc="-24" dirty="0">
                <a:solidFill>
                  <a:srgbClr val="000000"/>
                </a:solidFill>
                <a:latin typeface="Roboto Mono Regular"/>
              </a:rPr>
              <a:t>To read the memory, they run current through the top wire and measure the current in the bottom wire. No current means the bit is a zero, and vice versa. To read the state, they used a 0.2-volt, one minute pulse.</a:t>
            </a:r>
          </a:p>
        </p:txBody>
      </p:sp>
      <p:sp>
        <p:nvSpPr>
          <p:cNvPr id="7" name="Date Placeholder 6">
            <a:extLst>
              <a:ext uri="{FF2B5EF4-FFF2-40B4-BE49-F238E27FC236}">
                <a16:creationId xmlns:a16="http://schemas.microsoft.com/office/drawing/2014/main" id="{B5F0FA99-2F42-4DEC-B8C7-F951EACF83D9}"/>
              </a:ext>
            </a:extLst>
          </p:cNvPr>
          <p:cNvSpPr>
            <a:spLocks noGrp="1"/>
          </p:cNvSpPr>
          <p:nvPr>
            <p:ph type="dt" sz="half" idx="10"/>
          </p:nvPr>
        </p:nvSpPr>
        <p:spPr/>
        <p:txBody>
          <a:bodyPr/>
          <a:lstStyle/>
          <a:p>
            <a:fld id="{EECC3F6E-9181-4991-8DE0-FBBE4BE9ABC0}" type="datetime1">
              <a:rPr lang="en-US" smtClean="0"/>
              <a:t>6/8/2021</a:t>
            </a:fld>
            <a:endParaRPr lang="en-US"/>
          </a:p>
        </p:txBody>
      </p:sp>
      <p:sp>
        <p:nvSpPr>
          <p:cNvPr id="8" name="Slide Number Placeholder 7">
            <a:extLst>
              <a:ext uri="{FF2B5EF4-FFF2-40B4-BE49-F238E27FC236}">
                <a16:creationId xmlns:a16="http://schemas.microsoft.com/office/drawing/2014/main" id="{93401F0E-3FF4-4323-996A-6B31FCE2EBB8}"/>
              </a:ext>
            </a:extLst>
          </p:cNvPr>
          <p:cNvSpPr>
            <a:spLocks noGrp="1"/>
          </p:cNvSpPr>
          <p:nvPr>
            <p:ph type="sldNum" sz="quarter" idx="12"/>
          </p:nvPr>
        </p:nvSpPr>
        <p:spPr/>
        <p:txBody>
          <a:bodyPr/>
          <a:lstStyle/>
          <a:p>
            <a:fld id="{B6F15528-21DE-4FAA-801E-634DDDAF4B2B}" type="slidenum">
              <a:rPr lang="en-US" smtClean="0"/>
              <a:pPr/>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038225"/>
            <a:ext cx="13143588" cy="1087623"/>
          </a:xfrm>
          <a:prstGeom prst="rect">
            <a:avLst/>
          </a:prstGeom>
        </p:spPr>
        <p:txBody>
          <a:bodyPr lIns="0" tIns="0" rIns="0" bIns="0" rtlCol="0" anchor="t">
            <a:spAutoFit/>
          </a:bodyPr>
          <a:lstStyle/>
          <a:p>
            <a:pPr>
              <a:lnSpc>
                <a:spcPts val="8639"/>
              </a:lnSpc>
            </a:pPr>
            <a:r>
              <a:rPr lang="en-US" sz="7199" dirty="0">
                <a:solidFill>
                  <a:srgbClr val="7D36E4"/>
                </a:solidFill>
                <a:latin typeface="Muli Bold Bold"/>
              </a:rPr>
              <a:t>ANALYSIS</a:t>
            </a:r>
          </a:p>
        </p:txBody>
      </p:sp>
      <p:grpSp>
        <p:nvGrpSpPr>
          <p:cNvPr id="3" name="Group 3"/>
          <p:cNvGrpSpPr/>
          <p:nvPr/>
        </p:nvGrpSpPr>
        <p:grpSpPr>
          <a:xfrm>
            <a:off x="1028700" y="2507338"/>
            <a:ext cx="16363978" cy="1405660"/>
            <a:chOff x="0" y="0"/>
            <a:chExt cx="21818638" cy="1874214"/>
          </a:xfrm>
        </p:grpSpPr>
        <p:sp>
          <p:nvSpPr>
            <p:cNvPr id="4" name="TextBox 4"/>
            <p:cNvSpPr txBox="1"/>
            <p:nvPr/>
          </p:nvSpPr>
          <p:spPr>
            <a:xfrm>
              <a:off x="4018946" y="-76200"/>
              <a:ext cx="17799692" cy="1950414"/>
            </a:xfrm>
            <a:prstGeom prst="rect">
              <a:avLst/>
            </a:prstGeom>
          </p:spPr>
          <p:txBody>
            <a:bodyPr lIns="0" tIns="0" rIns="0" bIns="0" rtlCol="0" anchor="t">
              <a:spAutoFit/>
            </a:bodyPr>
            <a:lstStyle/>
            <a:p>
              <a:pPr>
                <a:lnSpc>
                  <a:spcPts val="3952"/>
                </a:lnSpc>
              </a:pPr>
              <a:r>
                <a:rPr lang="en-US" sz="2634" spc="-26">
                  <a:solidFill>
                    <a:srgbClr val="7D36E4"/>
                  </a:solidFill>
                  <a:latin typeface="Roboto Mono Regular Bold"/>
                </a:rPr>
                <a:t>No.of transistors</a:t>
              </a:r>
              <a:r>
                <a:rPr lang="en-US" sz="2634" spc="-26">
                  <a:solidFill>
                    <a:srgbClr val="000000"/>
                  </a:solidFill>
                  <a:latin typeface="Roboto Mono Regular"/>
                </a:rPr>
                <a:t>:</a:t>
              </a:r>
            </a:p>
            <a:p>
              <a:pPr>
                <a:lnSpc>
                  <a:spcPts val="3952"/>
                </a:lnSpc>
              </a:pPr>
              <a:r>
                <a:rPr lang="en-US" sz="2634" spc="-26">
                  <a:solidFill>
                    <a:srgbClr val="000000"/>
                  </a:solidFill>
                  <a:latin typeface="Roboto Mono Regular"/>
                </a:rPr>
                <a:t>The Thin Film system requires about 0.5 million transistors per</a:t>
              </a:r>
            </a:p>
            <a:p>
              <a:pPr>
                <a:lnSpc>
                  <a:spcPts val="3952"/>
                </a:lnSpc>
              </a:pPr>
              <a:r>
                <a:rPr lang="en-US" sz="2634" spc="-26">
                  <a:solidFill>
                    <a:srgbClr val="000000"/>
                  </a:solidFill>
                  <a:latin typeface="Roboto Mono Regular"/>
                </a:rPr>
                <a:t>gigabit of memory.</a:t>
              </a:r>
            </a:p>
          </p:txBody>
        </p:sp>
        <p:sp>
          <p:nvSpPr>
            <p:cNvPr id="5" name="TextBox 5"/>
            <p:cNvSpPr txBox="1"/>
            <p:nvPr/>
          </p:nvSpPr>
          <p:spPr>
            <a:xfrm>
              <a:off x="0" y="-261595"/>
              <a:ext cx="2335190" cy="794966"/>
            </a:xfrm>
            <a:prstGeom prst="rect">
              <a:avLst/>
            </a:prstGeom>
          </p:spPr>
          <p:txBody>
            <a:bodyPr lIns="0" tIns="0" rIns="0" bIns="0" rtlCol="0" anchor="t">
              <a:spAutoFit/>
            </a:bodyPr>
            <a:lstStyle/>
            <a:p>
              <a:pPr algn="r">
                <a:lnSpc>
                  <a:spcPts val="4818"/>
                </a:lnSpc>
              </a:pPr>
              <a:r>
                <a:rPr lang="en-US" sz="4015" u="sng" dirty="0">
                  <a:solidFill>
                    <a:srgbClr val="7D36E4"/>
                  </a:solidFill>
                  <a:latin typeface="Muli Bold Bold"/>
                </a:rPr>
                <a:t>no.1</a:t>
              </a:r>
            </a:p>
          </p:txBody>
        </p:sp>
      </p:grpSp>
      <p:grpSp>
        <p:nvGrpSpPr>
          <p:cNvPr id="6" name="Group 6"/>
          <p:cNvGrpSpPr/>
          <p:nvPr/>
        </p:nvGrpSpPr>
        <p:grpSpPr>
          <a:xfrm>
            <a:off x="1157067" y="4476927"/>
            <a:ext cx="15519795" cy="1333145"/>
            <a:chOff x="0" y="0"/>
            <a:chExt cx="20693060" cy="1777527"/>
          </a:xfrm>
        </p:grpSpPr>
        <p:sp>
          <p:nvSpPr>
            <p:cNvPr id="7" name="TextBox 7"/>
            <p:cNvSpPr txBox="1"/>
            <p:nvPr/>
          </p:nvSpPr>
          <p:spPr>
            <a:xfrm>
              <a:off x="3811617" y="-66675"/>
              <a:ext cx="16881443" cy="1844202"/>
            </a:xfrm>
            <a:prstGeom prst="rect">
              <a:avLst/>
            </a:prstGeom>
          </p:spPr>
          <p:txBody>
            <a:bodyPr lIns="0" tIns="0" rIns="0" bIns="0" rtlCol="0" anchor="t">
              <a:spAutoFit/>
            </a:bodyPr>
            <a:lstStyle/>
            <a:p>
              <a:pPr>
                <a:lnSpc>
                  <a:spcPts val="3748"/>
                </a:lnSpc>
              </a:pPr>
              <a:r>
                <a:rPr lang="en-US" sz="2499" spc="-24" dirty="0">
                  <a:solidFill>
                    <a:srgbClr val="7D36E4"/>
                  </a:solidFill>
                  <a:latin typeface="Roboto Mono Regular Bold"/>
                </a:rPr>
                <a:t>Speed</a:t>
              </a:r>
              <a:r>
                <a:rPr lang="en-US" sz="2499" spc="-24" dirty="0">
                  <a:solidFill>
                    <a:srgbClr val="000000"/>
                  </a:solidFill>
                  <a:latin typeface="Roboto Mono Regular Bold"/>
                </a:rPr>
                <a:t> :</a:t>
              </a:r>
            </a:p>
            <a:p>
              <a:pPr>
                <a:lnSpc>
                  <a:spcPts val="3748"/>
                </a:lnSpc>
              </a:pPr>
              <a:r>
                <a:rPr lang="en-US" sz="2499" spc="-24" dirty="0">
                  <a:solidFill>
                    <a:srgbClr val="000000"/>
                  </a:solidFill>
                  <a:latin typeface="Roboto Mono Regular"/>
                </a:rPr>
                <a:t>read/write cycle times that are 10 times faster than Compact Flash, which</a:t>
              </a:r>
              <a:r>
                <a:rPr lang="en-US" sz="2499" spc="-24" dirty="0">
                  <a:solidFill>
                    <a:srgbClr val="000000"/>
                  </a:solidFill>
                  <a:latin typeface="Roboto Mono Regular Bold"/>
                </a:rPr>
                <a:t> </a:t>
              </a:r>
              <a:r>
                <a:rPr lang="en-US" sz="2499" spc="-24" dirty="0">
                  <a:solidFill>
                    <a:srgbClr val="000000"/>
                  </a:solidFill>
                  <a:latin typeface="Roboto Mono Regular"/>
                </a:rPr>
                <a:t>are typically 2- 10MB/s read, 1-4MB/s write.</a:t>
              </a:r>
            </a:p>
          </p:txBody>
        </p:sp>
        <p:sp>
          <p:nvSpPr>
            <p:cNvPr id="8" name="TextBox 8"/>
            <p:cNvSpPr txBox="1"/>
            <p:nvPr/>
          </p:nvSpPr>
          <p:spPr>
            <a:xfrm>
              <a:off x="0" y="-248100"/>
              <a:ext cx="2214723" cy="753955"/>
            </a:xfrm>
            <a:prstGeom prst="rect">
              <a:avLst/>
            </a:prstGeom>
          </p:spPr>
          <p:txBody>
            <a:bodyPr lIns="0" tIns="0" rIns="0" bIns="0" rtlCol="0" anchor="t">
              <a:spAutoFit/>
            </a:bodyPr>
            <a:lstStyle/>
            <a:p>
              <a:pPr algn="r">
                <a:lnSpc>
                  <a:spcPts val="4569"/>
                </a:lnSpc>
              </a:pPr>
              <a:r>
                <a:rPr lang="en-US" sz="3808" u="sng">
                  <a:solidFill>
                    <a:srgbClr val="7D36E4"/>
                  </a:solidFill>
                  <a:latin typeface="Muli Bold Bold"/>
                </a:rPr>
                <a:t>no.2</a:t>
              </a:r>
            </a:p>
          </p:txBody>
        </p:sp>
      </p:grpSp>
      <p:grpSp>
        <p:nvGrpSpPr>
          <p:cNvPr id="9" name="Group 9"/>
          <p:cNvGrpSpPr/>
          <p:nvPr/>
        </p:nvGrpSpPr>
        <p:grpSpPr>
          <a:xfrm>
            <a:off x="1157067" y="6782115"/>
            <a:ext cx="15263060" cy="1311092"/>
            <a:chOff x="0" y="0"/>
            <a:chExt cx="20350747" cy="1748122"/>
          </a:xfrm>
        </p:grpSpPr>
        <p:sp>
          <p:nvSpPr>
            <p:cNvPr id="10" name="TextBox 10"/>
            <p:cNvSpPr txBox="1"/>
            <p:nvPr/>
          </p:nvSpPr>
          <p:spPr>
            <a:xfrm>
              <a:off x="3748563" y="-66675"/>
              <a:ext cx="16602183" cy="1814797"/>
            </a:xfrm>
            <a:prstGeom prst="rect">
              <a:avLst/>
            </a:prstGeom>
          </p:spPr>
          <p:txBody>
            <a:bodyPr lIns="0" tIns="0" rIns="0" bIns="0" rtlCol="0" anchor="t">
              <a:spAutoFit/>
            </a:bodyPr>
            <a:lstStyle/>
            <a:p>
              <a:pPr>
                <a:lnSpc>
                  <a:spcPts val="3686"/>
                </a:lnSpc>
              </a:pPr>
              <a:r>
                <a:rPr lang="en-US" sz="2457" spc="-24">
                  <a:solidFill>
                    <a:srgbClr val="7D36E4"/>
                  </a:solidFill>
                  <a:latin typeface="Roboto Mono Regular Bold"/>
                </a:rPr>
                <a:t>Cost</a:t>
              </a:r>
              <a:r>
                <a:rPr lang="en-US" sz="2457" spc="-24">
                  <a:solidFill>
                    <a:srgbClr val="000000"/>
                  </a:solidFill>
                  <a:latin typeface="Roboto Mono Regular"/>
                </a:rPr>
                <a:t> :</a:t>
              </a:r>
            </a:p>
            <a:p>
              <a:pPr>
                <a:lnSpc>
                  <a:spcPts val="3686"/>
                </a:lnSpc>
              </a:pPr>
              <a:r>
                <a:rPr lang="en-US" sz="2457" spc="-24">
                  <a:solidFill>
                    <a:srgbClr val="000000"/>
                  </a:solidFill>
                  <a:latin typeface="Roboto Mono Regular"/>
                </a:rPr>
                <a:t>It costs about 5 percent as much to manufacture compared to silicon based memory.</a:t>
              </a:r>
            </a:p>
          </p:txBody>
        </p:sp>
        <p:sp>
          <p:nvSpPr>
            <p:cNvPr id="11" name="TextBox 11"/>
            <p:cNvSpPr txBox="1"/>
            <p:nvPr/>
          </p:nvSpPr>
          <p:spPr>
            <a:xfrm>
              <a:off x="0" y="-243996"/>
              <a:ext cx="2178086" cy="760903"/>
            </a:xfrm>
            <a:prstGeom prst="rect">
              <a:avLst/>
            </a:prstGeom>
          </p:spPr>
          <p:txBody>
            <a:bodyPr lIns="0" tIns="0" rIns="0" bIns="0" rtlCol="0" anchor="t">
              <a:spAutoFit/>
            </a:bodyPr>
            <a:lstStyle/>
            <a:p>
              <a:pPr algn="r">
                <a:lnSpc>
                  <a:spcPts val="4494"/>
                </a:lnSpc>
              </a:pPr>
              <a:r>
                <a:rPr lang="en-US" sz="3745" u="sng">
                  <a:solidFill>
                    <a:srgbClr val="7D36E4"/>
                  </a:solidFill>
                  <a:latin typeface="Muli Bold Bold"/>
                </a:rPr>
                <a:t>no.3</a:t>
              </a:r>
            </a:p>
          </p:txBody>
        </p:sp>
      </p:grpSp>
      <p:sp>
        <p:nvSpPr>
          <p:cNvPr id="12" name="Date Placeholder 11">
            <a:extLst>
              <a:ext uri="{FF2B5EF4-FFF2-40B4-BE49-F238E27FC236}">
                <a16:creationId xmlns:a16="http://schemas.microsoft.com/office/drawing/2014/main" id="{6CBB3018-EED0-4443-AA6D-9950882AC161}"/>
              </a:ext>
            </a:extLst>
          </p:cNvPr>
          <p:cNvSpPr>
            <a:spLocks noGrp="1"/>
          </p:cNvSpPr>
          <p:nvPr>
            <p:ph type="dt" sz="half" idx="10"/>
          </p:nvPr>
        </p:nvSpPr>
        <p:spPr/>
        <p:txBody>
          <a:bodyPr/>
          <a:lstStyle/>
          <a:p>
            <a:fld id="{8F038BA3-236A-43EE-81EB-B4BBD6D59747}" type="datetime1">
              <a:rPr lang="en-US" smtClean="0"/>
              <a:t>6/8/2021</a:t>
            </a:fld>
            <a:endParaRPr lang="en-US"/>
          </a:p>
        </p:txBody>
      </p:sp>
      <p:sp>
        <p:nvSpPr>
          <p:cNvPr id="13" name="Slide Number Placeholder 12">
            <a:extLst>
              <a:ext uri="{FF2B5EF4-FFF2-40B4-BE49-F238E27FC236}">
                <a16:creationId xmlns:a16="http://schemas.microsoft.com/office/drawing/2014/main" id="{A4D8176A-F34B-433E-A8C6-E34E6566E94D}"/>
              </a:ext>
            </a:extLst>
          </p:cNvPr>
          <p:cNvSpPr>
            <a:spLocks noGrp="1"/>
          </p:cNvSpPr>
          <p:nvPr>
            <p:ph type="sldNum" sz="quarter" idx="12"/>
          </p:nvPr>
        </p:nvSpPr>
        <p:spPr/>
        <p:txBody>
          <a:bodyPr/>
          <a:lstStyle/>
          <a:p>
            <a:fld id="{B6F15528-21DE-4FAA-801E-634DDDAF4B2B}" type="slidenum">
              <a:rPr lang="en-US" smtClean="0"/>
              <a:pPr/>
              <a:t>9</a:t>
            </a:fld>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TotalTime>
  <Words>727</Words>
  <Application>Microsoft Office PowerPoint</Application>
  <PresentationFormat>Custom</PresentationFormat>
  <Paragraphs>108</Paragraphs>
  <Slides>13</Slides>
  <Notes>0</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13</vt:i4>
      </vt:variant>
    </vt:vector>
  </HeadingPairs>
  <TitlesOfParts>
    <vt:vector size="31" baseType="lpstr">
      <vt:lpstr>Muli Bold</vt:lpstr>
      <vt:lpstr>Open Sans</vt:lpstr>
      <vt:lpstr>Calibri</vt:lpstr>
      <vt:lpstr>Roboto Mono Regular Bold</vt:lpstr>
      <vt:lpstr>Bebas Neue Bold</vt:lpstr>
      <vt:lpstr>Barlow Condensed Bold Bold Italics</vt:lpstr>
      <vt:lpstr>Roboto Mono Regular</vt:lpstr>
      <vt:lpstr>Arial</vt:lpstr>
      <vt:lpstr>Bukhari Script Bold</vt:lpstr>
      <vt:lpstr>Raleway Bold</vt:lpstr>
      <vt:lpstr>Muli Bold Bold</vt:lpstr>
      <vt:lpstr>Muli Black Bold</vt:lpstr>
      <vt:lpstr>Horta Bold</vt:lpstr>
      <vt:lpstr>Open Sans Extra Bold</vt:lpstr>
      <vt:lpstr>Raleway</vt:lpstr>
      <vt:lpstr>Kollektif Bold</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PLASTIC MEMORY</dc:title>
  <cp:lastModifiedBy>Jyoti Khalkar</cp:lastModifiedBy>
  <cp:revision>4</cp:revision>
  <dcterms:created xsi:type="dcterms:W3CDTF">2006-08-16T00:00:00Z</dcterms:created>
  <dcterms:modified xsi:type="dcterms:W3CDTF">2021-06-08T09:17:41Z</dcterms:modified>
  <dc:identifier>DAERJ1oROQQ</dc:identifier>
</cp:coreProperties>
</file>

<file path=docProps/thumbnail.jpeg>
</file>